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2" r:id="rId5"/>
    <p:sldId id="263" r:id="rId6"/>
    <p:sldId id="264" r:id="rId7"/>
    <p:sldId id="257" r:id="rId8"/>
    <p:sldId id="265" r:id="rId9"/>
    <p:sldId id="266" r:id="rId10"/>
    <p:sldId id="267" r:id="rId11"/>
    <p:sldId id="268"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01" d="100"/>
          <a:sy n="101" d="100"/>
        </p:scale>
        <p:origin x="120"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3607058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3875962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4269118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3340842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419680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909837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1061483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4145759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3288051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3068157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F169AA34-02E0-4140-8051-989F09DA8B14}" type="datetimeFigureOut">
              <a:rPr kumimoji="1" lang="ja-JP" altLang="en-US" smtClean="0"/>
              <a:t>2022/5/13</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3604199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9AA34-02E0-4140-8051-989F09DA8B14}" type="datetimeFigureOut">
              <a:rPr kumimoji="1" lang="ja-JP" altLang="en-US" smtClean="0"/>
              <a:t>2022/5/13</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1F137-C32F-438B-B5FF-596A253769C1}" type="slidenum">
              <a:rPr kumimoji="1" lang="ja-JP" altLang="en-US" smtClean="0"/>
              <a:t>‹#›</a:t>
            </a:fld>
            <a:endParaRPr kumimoji="1" lang="ja-JP" altLang="en-US"/>
          </a:p>
        </p:txBody>
      </p:sp>
    </p:spTree>
    <p:extLst>
      <p:ext uri="{BB962C8B-B14F-4D97-AF65-F5344CB8AC3E}">
        <p14:creationId xmlns:p14="http://schemas.microsoft.com/office/powerpoint/2010/main" val="682707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7657" y="3314723"/>
            <a:ext cx="5907536" cy="3444539"/>
          </a:xfrm>
          <a:prstGeom prst="rect">
            <a:avLst/>
          </a:prstGeom>
        </p:spPr>
      </p:pic>
      <p:sp>
        <p:nvSpPr>
          <p:cNvPr id="6" name="テキスト ボックス 5"/>
          <p:cNvSpPr txBox="1"/>
          <p:nvPr/>
        </p:nvSpPr>
        <p:spPr>
          <a:xfrm>
            <a:off x="10031987" y="4322362"/>
            <a:ext cx="2069797" cy="253916"/>
          </a:xfrm>
          <a:prstGeom prst="rect">
            <a:avLst/>
          </a:prstGeom>
          <a:noFill/>
        </p:spPr>
        <p:txBody>
          <a:bodyPr wrap="none" rtlCol="0">
            <a:spAutoFit/>
          </a:bodyPr>
          <a:lstStyle/>
          <a:p>
            <a:r>
              <a:rPr kumimoji="1" lang="ja-JP" altLang="en-US" sz="1050" smtClean="0">
                <a:latin typeface="HG丸ｺﾞｼｯｸM-PRO" panose="020F0600000000000000" pitchFamily="50" charset="-128"/>
                <a:ea typeface="HG丸ｺﾞｼｯｸM-PRO" panose="020F0600000000000000" pitchFamily="50" charset="-128"/>
              </a:rPr>
              <a:t>当社もスポンサーになっている</a:t>
            </a:r>
            <a:endParaRPr kumimoji="1" lang="ja-JP" altLang="en-US" sz="1050">
              <a:latin typeface="HG丸ｺﾞｼｯｸM-PRO" panose="020F0600000000000000" pitchFamily="50" charset="-128"/>
              <a:ea typeface="HG丸ｺﾞｼｯｸM-PRO" panose="020F0600000000000000" pitchFamily="50" charset="-128"/>
            </a:endParaRPr>
          </a:p>
        </p:txBody>
      </p:sp>
      <p:cxnSp>
        <p:nvCxnSpPr>
          <p:cNvPr id="8" name="直線矢印コネクタ 7"/>
          <p:cNvCxnSpPr/>
          <p:nvPr/>
        </p:nvCxnSpPr>
        <p:spPr>
          <a:xfrm flipH="1">
            <a:off x="9875520" y="4634349"/>
            <a:ext cx="540690" cy="9856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929686" y="2178619"/>
            <a:ext cx="5498621" cy="369332"/>
          </a:xfrm>
          <a:prstGeom prst="rect">
            <a:avLst/>
          </a:prstGeom>
          <a:solidFill>
            <a:srgbClr val="FFFF00"/>
          </a:solidFill>
          <a:ln>
            <a:solidFill>
              <a:schemeClr val="tx1"/>
            </a:solidFill>
          </a:ln>
        </p:spPr>
        <p:txBody>
          <a:bodyPr wrap="none" rtlCol="0">
            <a:spAutoFit/>
          </a:bodyPr>
          <a:lstStyle/>
          <a:p>
            <a:r>
              <a:rPr lang="ja-JP" altLang="en-US">
                <a:latin typeface="HG丸ｺﾞｼｯｸM-PRO" panose="020F0600000000000000" pitchFamily="50" charset="-128"/>
                <a:ea typeface="HG丸ｺﾞｼｯｸM-PRO" panose="020F0600000000000000" pitchFamily="50" charset="-128"/>
              </a:rPr>
              <a:t>水野・酒徳・森島　</a:t>
            </a:r>
            <a:r>
              <a:rPr lang="en-US" altLang="ja-JP" b="1">
                <a:latin typeface="HG丸ｺﾞｼｯｸM-PRO" panose="020F0600000000000000" pitchFamily="50" charset="-128"/>
                <a:ea typeface="HG丸ｺﾞｼｯｸM-PRO" panose="020F0600000000000000" pitchFamily="50" charset="-128"/>
              </a:rPr>
              <a:t>Team_TAB</a:t>
            </a:r>
            <a:r>
              <a:rPr lang="ja-JP" altLang="en-US">
                <a:latin typeface="HG丸ｺﾞｼｯｸM-PRO" panose="020F0600000000000000" pitchFamily="50" charset="-128"/>
                <a:ea typeface="HG丸ｺﾞｼｯｸM-PRO" panose="020F0600000000000000" pitchFamily="50" charset="-128"/>
              </a:rPr>
              <a:t> としてエントリー</a:t>
            </a:r>
          </a:p>
        </p:txBody>
      </p:sp>
      <p:sp>
        <p:nvSpPr>
          <p:cNvPr id="7" name="テキスト ボックス 6"/>
          <p:cNvSpPr txBox="1"/>
          <p:nvPr/>
        </p:nvSpPr>
        <p:spPr>
          <a:xfrm>
            <a:off x="244507" y="2914613"/>
            <a:ext cx="4214615" cy="2862322"/>
          </a:xfrm>
          <a:prstGeom prst="rect">
            <a:avLst/>
          </a:prstGeom>
          <a:noFill/>
        </p:spPr>
        <p:txBody>
          <a:bodyPr wrap="none" rtlCol="0">
            <a:spAutoFit/>
          </a:bodyPr>
          <a:lstStyle/>
          <a:p>
            <a:r>
              <a:rPr kumimoji="1" lang="ja-JP" altLang="en-US" sz="2000" b="1" smtClean="0">
                <a:latin typeface="HGP教科書体" panose="02020600000000000000" pitchFamily="18" charset="-128"/>
                <a:ea typeface="HGP教科書体" panose="02020600000000000000" pitchFamily="18" charset="-128"/>
              </a:rPr>
              <a:t>主催</a:t>
            </a:r>
            <a:endParaRPr kumimoji="1" lang="en-US" altLang="ja-JP" sz="1600" b="1" smtClean="0">
              <a:latin typeface="HGP教科書体" panose="02020600000000000000" pitchFamily="18" charset="-128"/>
              <a:ea typeface="HGP教科書体" panose="02020600000000000000" pitchFamily="18" charset="-128"/>
            </a:endParaRPr>
          </a:p>
          <a:p>
            <a:r>
              <a:rPr kumimoji="1" lang="ja-JP" altLang="en-US" sz="1600" smtClean="0">
                <a:latin typeface="HGP教科書体" panose="02020600000000000000" pitchFamily="18" charset="-128"/>
                <a:ea typeface="HGP教科書体" panose="02020600000000000000" pitchFamily="18" charset="-128"/>
              </a:rPr>
              <a:t>　</a:t>
            </a:r>
            <a:r>
              <a:rPr kumimoji="1" lang="ja-JP" altLang="en-US" sz="1600" b="1" smtClean="0">
                <a:latin typeface="HGP教科書体" panose="02020600000000000000" pitchFamily="18" charset="-128"/>
                <a:ea typeface="HGP教科書体" panose="02020600000000000000" pitchFamily="18" charset="-128"/>
              </a:rPr>
              <a:t>自動車技術会</a:t>
            </a:r>
            <a:endParaRPr kumimoji="1" lang="en-US" altLang="ja-JP" sz="1600" b="1" smtClean="0">
              <a:latin typeface="HGP教科書体" panose="02020600000000000000" pitchFamily="18" charset="-128"/>
              <a:ea typeface="HGP教科書体" panose="02020600000000000000" pitchFamily="18" charset="-128"/>
            </a:endParaRPr>
          </a:p>
          <a:p>
            <a:endParaRPr kumimoji="1" lang="en-US" altLang="ja-JP" sz="1600" smtClean="0">
              <a:latin typeface="HGP教科書体" panose="02020600000000000000" pitchFamily="18" charset="-128"/>
              <a:ea typeface="HGP教科書体" panose="02020600000000000000" pitchFamily="18" charset="-128"/>
            </a:endParaRPr>
          </a:p>
          <a:p>
            <a:r>
              <a:rPr lang="ja-JP" altLang="en-US" sz="2000" b="1">
                <a:latin typeface="HGP教科書体" panose="02020600000000000000" pitchFamily="18" charset="-128"/>
                <a:ea typeface="HGP教科書体" panose="02020600000000000000" pitchFamily="18" charset="-128"/>
              </a:rPr>
              <a:t>後援</a:t>
            </a:r>
            <a:endParaRPr lang="en-US" altLang="ja-JP" sz="2000" b="1">
              <a:latin typeface="HGP教科書体" panose="02020600000000000000" pitchFamily="18" charset="-128"/>
              <a:ea typeface="HGP教科書体" panose="02020600000000000000" pitchFamily="18" charset="-128"/>
            </a:endParaRPr>
          </a:p>
          <a:p>
            <a:r>
              <a:rPr lang="ja-JP" altLang="en-US" sz="1600" b="1">
                <a:latin typeface="HGP教科書体" panose="02020600000000000000" pitchFamily="18" charset="-128"/>
                <a:ea typeface="HGP教科書体" panose="02020600000000000000" pitchFamily="18" charset="-128"/>
              </a:rPr>
              <a:t>　（略）</a:t>
            </a:r>
            <a:endParaRPr lang="en-US" altLang="ja-JP" sz="1600" b="1">
              <a:latin typeface="HGP教科書体" panose="02020600000000000000" pitchFamily="18" charset="-128"/>
              <a:ea typeface="HGP教科書体" panose="02020600000000000000" pitchFamily="18" charset="-128"/>
            </a:endParaRPr>
          </a:p>
          <a:p>
            <a:endParaRPr kumimoji="1" lang="en-US" altLang="ja-JP" sz="1600" smtClean="0">
              <a:latin typeface="HGP教科書体" panose="02020600000000000000" pitchFamily="18" charset="-128"/>
              <a:ea typeface="HGP教科書体" panose="02020600000000000000" pitchFamily="18" charset="-128"/>
            </a:endParaRPr>
          </a:p>
          <a:p>
            <a:r>
              <a:rPr lang="ja-JP" altLang="en-US" sz="2000" b="1">
                <a:latin typeface="HGP教科書体" panose="02020600000000000000" pitchFamily="18" charset="-128"/>
                <a:ea typeface="HGP教科書体" panose="02020600000000000000" pitchFamily="18" charset="-128"/>
              </a:rPr>
              <a:t>特別</a:t>
            </a:r>
            <a:r>
              <a:rPr lang="ja-JP" altLang="en-US" sz="2000" b="1" smtClean="0">
                <a:latin typeface="HGP教科書体" panose="02020600000000000000" pitchFamily="18" charset="-128"/>
                <a:ea typeface="HGP教科書体" panose="02020600000000000000" pitchFamily="18" charset="-128"/>
              </a:rPr>
              <a:t>協賛</a:t>
            </a:r>
            <a:endParaRPr lang="en-US" altLang="ja-JP" sz="2000" b="1" smtClean="0">
              <a:latin typeface="HGP教科書体" panose="02020600000000000000" pitchFamily="18" charset="-128"/>
              <a:ea typeface="HGP教科書体" panose="02020600000000000000" pitchFamily="18" charset="-128"/>
            </a:endParaRPr>
          </a:p>
          <a:p>
            <a:r>
              <a:rPr lang="ja-JP" altLang="en-US" sz="1600" smtClean="0">
                <a:latin typeface="HGP教科書体" panose="02020600000000000000" pitchFamily="18" charset="-128"/>
                <a:ea typeface="HGP教科書体" panose="02020600000000000000" pitchFamily="18" charset="-128"/>
              </a:rPr>
              <a:t>　</a:t>
            </a:r>
            <a:r>
              <a:rPr lang="en-US" altLang="ja-JP" sz="1600" b="1" smtClean="0">
                <a:latin typeface="HGP教科書体" panose="02020600000000000000" pitchFamily="18" charset="-128"/>
                <a:ea typeface="HGP教科書体" panose="02020600000000000000" pitchFamily="18" charset="-128"/>
              </a:rPr>
              <a:t>Tier</a:t>
            </a:r>
            <a:r>
              <a:rPr lang="ja-JP" altLang="en-US" sz="1600" b="1" smtClean="0">
                <a:latin typeface="HGP教科書体" panose="02020600000000000000" pitchFamily="18" charset="-128"/>
                <a:ea typeface="HGP教科書体" panose="02020600000000000000" pitchFamily="18" charset="-128"/>
              </a:rPr>
              <a:t> </a:t>
            </a:r>
            <a:r>
              <a:rPr lang="en-US" altLang="ja-JP" sz="1600" b="1" smtClean="0">
                <a:latin typeface="HGP教科書体" panose="02020600000000000000" pitchFamily="18" charset="-128"/>
                <a:ea typeface="HGP教科書体" panose="02020600000000000000" pitchFamily="18" charset="-128"/>
              </a:rPr>
              <a:t>IV</a:t>
            </a:r>
            <a:r>
              <a:rPr lang="en-US" altLang="ja-JP" sz="1600" smtClean="0">
                <a:latin typeface="HGP教科書体" panose="02020600000000000000" pitchFamily="18" charset="-128"/>
                <a:ea typeface="HGP教科書体" panose="02020600000000000000" pitchFamily="18" charset="-128"/>
              </a:rPr>
              <a:t> </a:t>
            </a:r>
          </a:p>
          <a:p>
            <a:r>
              <a:rPr lang="ja-JP" altLang="en-US" sz="1200" smtClean="0">
                <a:latin typeface="HGP教科書体" panose="02020600000000000000" pitchFamily="18" charset="-128"/>
                <a:ea typeface="HGP教科書体" panose="02020600000000000000" pitchFamily="18" charset="-128"/>
              </a:rPr>
              <a:t>　（</a:t>
            </a:r>
            <a:r>
              <a:rPr lang="en-US" altLang="ja-JP" sz="1200" smtClean="0">
                <a:latin typeface="HGP教科書体" panose="02020600000000000000" pitchFamily="18" charset="-128"/>
                <a:ea typeface="HGP教科書体" panose="02020600000000000000" pitchFamily="18" charset="-128"/>
              </a:rPr>
              <a:t>Autoware</a:t>
            </a:r>
            <a:r>
              <a:rPr lang="ja-JP" altLang="en-US" sz="1200" smtClean="0">
                <a:latin typeface="HGP教科書体" panose="02020600000000000000" pitchFamily="18" charset="-128"/>
                <a:ea typeface="HGP教科書体" panose="02020600000000000000" pitchFamily="18" charset="-128"/>
              </a:rPr>
              <a:t>を開発した元名大教授が設立した自動運転の会社）</a:t>
            </a:r>
            <a:endParaRPr lang="en-US" altLang="ja-JP" sz="1200" smtClean="0">
              <a:latin typeface="HGP教科書体" panose="02020600000000000000" pitchFamily="18" charset="-128"/>
              <a:ea typeface="HGP教科書体" panose="02020600000000000000" pitchFamily="18" charset="-128"/>
            </a:endParaRPr>
          </a:p>
          <a:p>
            <a:r>
              <a:rPr kumimoji="1" lang="ja-JP" altLang="en-US" sz="1600" smtClean="0">
                <a:latin typeface="HGP教科書体" panose="02020600000000000000" pitchFamily="18" charset="-128"/>
                <a:ea typeface="HGP教科書体" panose="02020600000000000000" pitchFamily="18" charset="-128"/>
              </a:rPr>
              <a:t>　</a:t>
            </a:r>
            <a:r>
              <a:rPr kumimoji="1" lang="en-US" altLang="ja-JP" sz="1600" b="1" smtClean="0">
                <a:latin typeface="HGP教科書体" panose="02020600000000000000" pitchFamily="18" charset="-128"/>
                <a:ea typeface="HGP教科書体" panose="02020600000000000000" pitchFamily="18" charset="-128"/>
              </a:rPr>
              <a:t>zero to one</a:t>
            </a:r>
          </a:p>
          <a:p>
            <a:r>
              <a:rPr lang="ja-JP" altLang="en-US" sz="1200" smtClean="0">
                <a:latin typeface="HGP教科書体" panose="02020600000000000000" pitchFamily="18" charset="-128"/>
                <a:ea typeface="HGP教科書体" panose="02020600000000000000" pitchFamily="18" charset="-128"/>
              </a:rPr>
              <a:t>　（高度</a:t>
            </a:r>
            <a:r>
              <a:rPr lang="en-US" altLang="ja-JP" sz="1200" smtClean="0">
                <a:latin typeface="HGP教科書体" panose="02020600000000000000" pitchFamily="18" charset="-128"/>
                <a:ea typeface="HGP教科書体" panose="02020600000000000000" pitchFamily="18" charset="-128"/>
              </a:rPr>
              <a:t>IT</a:t>
            </a:r>
            <a:r>
              <a:rPr lang="ja-JP" altLang="en-US" sz="1200" smtClean="0">
                <a:latin typeface="HGP教科書体" panose="02020600000000000000" pitchFamily="18" charset="-128"/>
                <a:ea typeface="HGP教科書体" panose="02020600000000000000" pitchFamily="18" charset="-128"/>
              </a:rPr>
              <a:t>分野のオンライン教育の会社。クラウド演習環境を提供）</a:t>
            </a:r>
            <a:endParaRPr kumimoji="1" lang="ja-JP" altLang="en-US" sz="1200">
              <a:latin typeface="HGP教科書体" panose="02020600000000000000" pitchFamily="18" charset="-128"/>
              <a:ea typeface="HGP教科書体" panose="02020600000000000000" pitchFamily="18" charset="-128"/>
            </a:endParaRPr>
          </a:p>
        </p:txBody>
      </p:sp>
      <p:sp>
        <p:nvSpPr>
          <p:cNvPr id="11" name="テキスト ボックス 10"/>
          <p:cNvSpPr txBox="1"/>
          <p:nvPr/>
        </p:nvSpPr>
        <p:spPr>
          <a:xfrm>
            <a:off x="4706520" y="2914613"/>
            <a:ext cx="1784463" cy="400110"/>
          </a:xfrm>
          <a:prstGeom prst="rect">
            <a:avLst/>
          </a:prstGeom>
          <a:noFill/>
        </p:spPr>
        <p:txBody>
          <a:bodyPr wrap="none" rtlCol="0">
            <a:spAutoFit/>
          </a:bodyPr>
          <a:lstStyle/>
          <a:p>
            <a:r>
              <a:rPr lang="ja-JP" altLang="en-US" sz="2000" b="1" smtClean="0">
                <a:latin typeface="HGP教科書体" panose="02020600000000000000" pitchFamily="18" charset="-128"/>
                <a:ea typeface="HGP教科書体" panose="02020600000000000000" pitchFamily="18" charset="-128"/>
              </a:rPr>
              <a:t>競技スポンサー</a:t>
            </a:r>
            <a:endParaRPr kumimoji="1" lang="en-US" altLang="ja-JP" sz="1600" b="1" smtClean="0">
              <a:latin typeface="HGP教科書体" panose="02020600000000000000" pitchFamily="18" charset="-128"/>
              <a:ea typeface="HGP教科書体" panose="02020600000000000000" pitchFamily="18" charset="-128"/>
            </a:endParaRPr>
          </a:p>
        </p:txBody>
      </p:sp>
      <p:pic>
        <p:nvPicPr>
          <p:cNvPr id="2" name="図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6643" y="142841"/>
            <a:ext cx="7376799" cy="1969179"/>
          </a:xfrm>
          <a:prstGeom prst="rect">
            <a:avLst/>
          </a:prstGeom>
        </p:spPr>
      </p:pic>
    </p:spTree>
    <p:extLst>
      <p:ext uri="{BB962C8B-B14F-4D97-AF65-F5344CB8AC3E}">
        <p14:creationId xmlns:p14="http://schemas.microsoft.com/office/powerpoint/2010/main" val="957472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0550" y="382736"/>
            <a:ext cx="958917"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ヒント</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3" name="テキスト ボックス 2"/>
          <p:cNvSpPr txBox="1"/>
          <p:nvPr/>
        </p:nvSpPr>
        <p:spPr>
          <a:xfrm>
            <a:off x="1154264" y="3540991"/>
            <a:ext cx="8481809" cy="1384995"/>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・大量の画像を使いメモリーを食うので、</a:t>
            </a:r>
            <a:r>
              <a:rPr kumimoji="1" lang="en-US" altLang="ja-JP" sz="1400" smtClean="0">
                <a:latin typeface="Consolas" panose="020B0609020204030204" pitchFamily="49" charset="0"/>
                <a:ea typeface="HG丸ｺﾞｼｯｸM-PRO" panose="020F0600000000000000" pitchFamily="50" charset="-128"/>
              </a:rPr>
              <a:t>model.fit()</a:t>
            </a:r>
            <a:r>
              <a:rPr kumimoji="1" lang="ja-JP" altLang="en-US" sz="1400" smtClean="0">
                <a:latin typeface="Consolas" panose="020B0609020204030204" pitchFamily="49" charset="0"/>
                <a:ea typeface="HG丸ｺﾞｼｯｸM-PRO" panose="020F0600000000000000" pitchFamily="50" charset="-128"/>
              </a:rPr>
              <a:t>でなく</a:t>
            </a:r>
            <a:r>
              <a:rPr kumimoji="1" lang="en-US" altLang="ja-JP" sz="1400" smtClean="0">
                <a:latin typeface="Consolas" panose="020B0609020204030204" pitchFamily="49" charset="0"/>
                <a:ea typeface="HG丸ｺﾞｼｯｸM-PRO" panose="020F0600000000000000" pitchFamily="50" charset="-128"/>
              </a:rPr>
              <a:t>model.fit_generator()</a:t>
            </a:r>
            <a:r>
              <a:rPr kumimoji="1" lang="ja-JP" altLang="en-US" sz="1400" smtClean="0">
                <a:latin typeface="Consolas" panose="020B0609020204030204" pitchFamily="49" charset="0"/>
                <a:ea typeface="HG丸ｺﾞｼｯｸM-PRO" panose="020F0600000000000000" pitchFamily="50" charset="-128"/>
              </a:rPr>
              <a:t>を使</a:t>
            </a:r>
            <a:r>
              <a:rPr lang="ja-JP" altLang="en-US" sz="1400" smtClean="0">
                <a:latin typeface="Consolas" panose="020B0609020204030204" pitchFamily="49" charset="0"/>
                <a:ea typeface="HG丸ｺﾞｼｯｸM-PRO" panose="020F0600000000000000" pitchFamily="50" charset="-128"/>
              </a:rPr>
              <a:t>い</a:t>
            </a:r>
            <a:endParaRPr lang="en-US" altLang="ja-JP" sz="1400" smtClean="0">
              <a:latin typeface="Consolas" panose="020B0609020204030204" pitchFamily="49" charset="0"/>
              <a:ea typeface="HG丸ｺﾞｼｯｸM-PRO" panose="020F0600000000000000" pitchFamily="50" charset="-128"/>
            </a:endParaRPr>
          </a:p>
          <a:p>
            <a:r>
              <a:rPr kumimoji="1" lang="ja-JP" altLang="en-US" sz="1400">
                <a:latin typeface="Consolas" panose="020B0609020204030204" pitchFamily="49" charset="0"/>
                <a:ea typeface="HG丸ｺﾞｼｯｸM-PRO" panose="020F0600000000000000" pitchFamily="50" charset="-128"/>
              </a:rPr>
              <a:t>　</a:t>
            </a:r>
            <a:r>
              <a:rPr kumimoji="1" lang="ja-JP" altLang="en-US" sz="1400" smtClean="0">
                <a:latin typeface="Consolas" panose="020B0609020204030204" pitchFamily="49" charset="0"/>
                <a:ea typeface="HG丸ｺﾞｼｯｸM-PRO" panose="020F0600000000000000" pitchFamily="50" charset="-128"/>
              </a:rPr>
              <a:t>バッチごとにモデルを訓練する</a:t>
            </a:r>
            <a:endParaRPr kumimoji="1"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ja-JP" altLang="en-US" sz="1400" smtClean="0">
                <a:latin typeface="Consolas" panose="020B0609020204030204" pitchFamily="49" charset="0"/>
                <a:ea typeface="HG丸ｺﾞｼｯｸM-PRO" panose="020F0600000000000000" pitchFamily="50" charset="-128"/>
              </a:rPr>
              <a:t>　　↓</a:t>
            </a:r>
            <a:endParaRPr lang="en-US" altLang="ja-JP" sz="1400" smtClean="0">
              <a:latin typeface="Consolas" panose="020B0609020204030204" pitchFamily="49" charset="0"/>
              <a:ea typeface="HG丸ｺﾞｼｯｸM-PRO" panose="020F0600000000000000" pitchFamily="50" charset="-128"/>
            </a:endParaRPr>
          </a:p>
          <a:p>
            <a:r>
              <a:rPr kumimoji="1" lang="ja-JP" altLang="en-US" sz="1400">
                <a:latin typeface="Consolas" panose="020B0609020204030204" pitchFamily="49" charset="0"/>
                <a:ea typeface="HG丸ｺﾞｼｯｸM-PRO" panose="020F0600000000000000" pitchFamily="50" charset="-128"/>
              </a:rPr>
              <a:t>　</a:t>
            </a:r>
            <a:r>
              <a:rPr kumimoji="1" lang="ja-JP" altLang="en-US" sz="1400" smtClean="0">
                <a:latin typeface="Consolas" panose="020B0609020204030204" pitchFamily="49" charset="0"/>
                <a:ea typeface="HG丸ｺﾞｼｯｸM-PRO" panose="020F0600000000000000" pitchFamily="50" charset="-128"/>
              </a:rPr>
              <a:t>ジェネレーターのサンプルプログラムはフィボナッチ数列を求めるコードで</a:t>
            </a:r>
            <a:endParaRPr kumimoji="1"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en-US" altLang="ja-JP" sz="1400" smtClean="0">
                <a:latin typeface="Consolas" panose="020B0609020204030204" pitchFamily="49" charset="0"/>
                <a:ea typeface="HG丸ｺﾞｼｯｸM-PRO" panose="020F0600000000000000" pitchFamily="50" charset="-128"/>
              </a:rPr>
              <a:t>model.fit_generator()</a:t>
            </a:r>
            <a:r>
              <a:rPr lang="ja-JP" altLang="en-US" sz="1400" smtClean="0">
                <a:latin typeface="Consolas" panose="020B0609020204030204" pitchFamily="49" charset="0"/>
                <a:ea typeface="HG丸ｺﾞｼｯｸM-PRO" panose="020F0600000000000000" pitchFamily="50" charset="-128"/>
              </a:rPr>
              <a:t>に適用するのは苦労した</a:t>
            </a:r>
            <a:endParaRPr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ja-JP" altLang="en-US" sz="1400" smtClean="0">
                <a:latin typeface="Consolas" panose="020B0609020204030204" pitchFamily="49" charset="0"/>
                <a:ea typeface="HG丸ｺﾞｼｯｸM-PRO" panose="020F0600000000000000" pitchFamily="50" charset="-128"/>
              </a:rPr>
              <a:t>モデルを作ることはできたがエポックを回すと</a:t>
            </a:r>
            <a:r>
              <a:rPr lang="en-US" altLang="ja-JP" sz="1400" smtClean="0">
                <a:latin typeface="Consolas" panose="020B0609020204030204" pitchFamily="49" charset="0"/>
                <a:ea typeface="HG丸ｺﾞｼｯｸM-PRO" panose="020F0600000000000000" pitchFamily="50" charset="-128"/>
              </a:rPr>
              <a:t>GPU</a:t>
            </a:r>
            <a:r>
              <a:rPr lang="ja-JP" altLang="en-US" sz="1400" smtClean="0">
                <a:latin typeface="Consolas" panose="020B0609020204030204" pitchFamily="49" charset="0"/>
                <a:ea typeface="HG丸ｺﾞｼｯｸM-PRO" panose="020F0600000000000000" pitchFamily="50" charset="-128"/>
              </a:rPr>
              <a:t>が落ちてしまった</a:t>
            </a:r>
            <a:r>
              <a:rPr lang="en-US" altLang="ja-JP" sz="1400" smtClean="0">
                <a:latin typeface="Consolas" panose="020B0609020204030204" pitchFamily="49" charset="0"/>
                <a:ea typeface="HG丸ｺﾞｼｯｸM-PRO" panose="020F0600000000000000" pitchFamily="50" charset="-128"/>
              </a:rPr>
              <a:t>…</a:t>
            </a:r>
            <a:r>
              <a:rPr lang="ja-JP" altLang="en-US" sz="1400" smtClean="0">
                <a:latin typeface="Consolas" panose="020B0609020204030204" pitchFamily="49" charset="0"/>
                <a:ea typeface="HG丸ｺﾞｼｯｸM-PRO" panose="020F0600000000000000" pitchFamily="50" charset="-128"/>
              </a:rPr>
              <a:t>結局メモリ提言できていない？</a:t>
            </a:r>
            <a:endParaRPr lang="en-US" altLang="ja-JP" sz="1400" smtClean="0">
              <a:latin typeface="Consolas" panose="020B0609020204030204" pitchFamily="49" charset="0"/>
              <a:ea typeface="HG丸ｺﾞｼｯｸM-PRO" panose="020F0600000000000000" pitchFamily="50" charset="-128"/>
            </a:endParaRPr>
          </a:p>
        </p:txBody>
      </p:sp>
      <p:sp>
        <p:nvSpPr>
          <p:cNvPr id="4" name="テキスト ボックス 3"/>
          <p:cNvSpPr txBox="1"/>
          <p:nvPr/>
        </p:nvSpPr>
        <p:spPr>
          <a:xfrm>
            <a:off x="9245158" y="3864156"/>
            <a:ext cx="646331" cy="369332"/>
          </a:xfrm>
          <a:prstGeom prst="rect">
            <a:avLst/>
          </a:prstGeom>
          <a:noFill/>
          <a:ln w="12700">
            <a:solidFill>
              <a:srgbClr val="002060"/>
            </a:solidFill>
          </a:ln>
        </p:spPr>
        <p:txBody>
          <a:bodyPr wrap="none" rtlCol="0">
            <a:spAutoFit/>
          </a:bodyPr>
          <a:lstStyle/>
          <a:p>
            <a:r>
              <a:rPr lang="ja-JP" altLang="en-US" smtClean="0">
                <a:solidFill>
                  <a:srgbClr val="002060"/>
                </a:solidFill>
                <a:latin typeface="HGS教科書体" panose="02020600000000000000" pitchFamily="18" charset="-128"/>
                <a:ea typeface="HGS教科書体" panose="02020600000000000000" pitchFamily="18" charset="-128"/>
              </a:rPr>
              <a:t>失敗</a:t>
            </a:r>
            <a:endParaRPr kumimoji="1" lang="ja-JP" altLang="en-US">
              <a:solidFill>
                <a:srgbClr val="002060"/>
              </a:solidFill>
              <a:latin typeface="HGS教科書体" panose="02020600000000000000" pitchFamily="18" charset="-128"/>
              <a:ea typeface="HGS教科書体" panose="02020600000000000000" pitchFamily="18" charset="-128"/>
            </a:endParaRPr>
          </a:p>
        </p:txBody>
      </p:sp>
      <p:pic>
        <p:nvPicPr>
          <p:cNvPr id="5" name="図 4"/>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76000"/>
                    </a14:imgEffect>
                  </a14:imgLayer>
                </a14:imgProps>
              </a:ext>
            </a:extLst>
          </a:blip>
          <a:stretch/>
        </p:blipFill>
        <p:spPr>
          <a:xfrm>
            <a:off x="5613347" y="1459938"/>
            <a:ext cx="3048000" cy="1524000"/>
          </a:xfrm>
          <a:prstGeom prst="rect">
            <a:avLst/>
          </a:prstGeom>
        </p:spPr>
      </p:pic>
      <p:pic>
        <p:nvPicPr>
          <p:cNvPr id="6" name="図 5"/>
          <p:cNvPicPr>
            <a:picLocks noChangeAspect="1"/>
          </p:cNvPicPr>
          <p:nvPr/>
        </p:nvPicPr>
        <p:blipFill>
          <a:blip r:embed="rId4"/>
          <a:stretch>
            <a:fillRect/>
          </a:stretch>
        </p:blipFill>
        <p:spPr>
          <a:xfrm>
            <a:off x="1706714" y="1459938"/>
            <a:ext cx="3048000" cy="1524000"/>
          </a:xfrm>
          <a:prstGeom prst="rect">
            <a:avLst/>
          </a:prstGeom>
        </p:spPr>
      </p:pic>
      <p:sp>
        <p:nvSpPr>
          <p:cNvPr id="7" name="テキスト ボックス 6"/>
          <p:cNvSpPr txBox="1"/>
          <p:nvPr/>
        </p:nvSpPr>
        <p:spPr>
          <a:xfrm>
            <a:off x="1154264" y="1046644"/>
            <a:ext cx="9754593" cy="307777"/>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a:t>
            </a:r>
            <a:r>
              <a:rPr kumimoji="1" lang="en-US" altLang="ja-JP" sz="1400" smtClean="0">
                <a:latin typeface="Consolas" panose="020B0609020204030204" pitchFamily="49" charset="0"/>
                <a:ea typeface="HG丸ｺﾞｼｯｸM-PRO" panose="020F0600000000000000" pitchFamily="50" charset="-128"/>
              </a:rPr>
              <a:t>keras</a:t>
            </a:r>
            <a:r>
              <a:rPr kumimoji="1" lang="ja-JP" altLang="en-US" sz="1400" smtClean="0">
                <a:latin typeface="Consolas" panose="020B0609020204030204" pitchFamily="49" charset="0"/>
                <a:ea typeface="HG丸ｺﾞｼｯｸM-PRO" panose="020F0600000000000000" pitchFamily="50" charset="-128"/>
              </a:rPr>
              <a:t>の</a:t>
            </a:r>
            <a:r>
              <a:rPr kumimoji="1" lang="en-US" altLang="ja-JP" sz="1400" smtClean="0">
                <a:latin typeface="Consolas" panose="020B0609020204030204" pitchFamily="49" charset="0"/>
                <a:ea typeface="HG丸ｺﾞｼｯｸM-PRO" panose="020F0600000000000000" pitchFamily="50" charset="-128"/>
              </a:rPr>
              <a:t>Cropping2D</a:t>
            </a:r>
            <a:r>
              <a:rPr kumimoji="1" lang="ja-JP" altLang="en-US" sz="1400" smtClean="0">
                <a:latin typeface="Consolas" panose="020B0609020204030204" pitchFamily="49" charset="0"/>
                <a:ea typeface="HG丸ｺﾞｼｯｸM-PRO" panose="020F0600000000000000" pitchFamily="50" charset="-128"/>
              </a:rPr>
              <a:t>を使い、学習に関係なさそうなところはトリミングして計算量を減らすとともにより賢くする</a:t>
            </a:r>
            <a:endParaRPr kumimoji="1" lang="ja-JP" altLang="en-US" sz="1400">
              <a:latin typeface="Consolas" panose="020B0609020204030204" pitchFamily="49" charset="0"/>
              <a:ea typeface="HG丸ｺﾞｼｯｸM-PRO" panose="020F0600000000000000" pitchFamily="50" charset="-128"/>
            </a:endParaRPr>
          </a:p>
        </p:txBody>
      </p:sp>
      <p:sp>
        <p:nvSpPr>
          <p:cNvPr id="8" name="正方形/長方形 7"/>
          <p:cNvSpPr/>
          <p:nvPr/>
        </p:nvSpPr>
        <p:spPr>
          <a:xfrm>
            <a:off x="1764361" y="2013216"/>
            <a:ext cx="2932707" cy="707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p:cNvPicPr>
            <a:picLocks noChangeAspect="1"/>
          </p:cNvPicPr>
          <p:nvPr/>
        </p:nvPicPr>
        <p:blipFill rotWithShape="1">
          <a:blip r:embed="rId4"/>
          <a:srcRect l="2509" t="37347" r="2273" b="17261"/>
          <a:stretch/>
        </p:blipFill>
        <p:spPr>
          <a:xfrm>
            <a:off x="5689821" y="2029119"/>
            <a:ext cx="2902226" cy="691763"/>
          </a:xfrm>
          <a:prstGeom prst="rect">
            <a:avLst/>
          </a:prstGeom>
        </p:spPr>
      </p:pic>
      <p:sp>
        <p:nvSpPr>
          <p:cNvPr id="10" name="正方形/長方形 9"/>
          <p:cNvSpPr/>
          <p:nvPr/>
        </p:nvSpPr>
        <p:spPr>
          <a:xfrm>
            <a:off x="5670976" y="2013216"/>
            <a:ext cx="2932707" cy="7076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rot="20693984">
            <a:off x="9196814" y="1774795"/>
            <a:ext cx="646331" cy="369332"/>
          </a:xfrm>
          <a:prstGeom prst="rect">
            <a:avLst/>
          </a:prstGeom>
          <a:noFill/>
          <a:ln w="12700">
            <a:solidFill>
              <a:srgbClr val="FF0000"/>
            </a:solidFill>
          </a:ln>
        </p:spPr>
        <p:txBody>
          <a:bodyPr wrap="none" rtlCol="0">
            <a:spAutoFit/>
          </a:bodyPr>
          <a:lstStyle/>
          <a:p>
            <a:r>
              <a:rPr lang="ja-JP" altLang="en-US">
                <a:solidFill>
                  <a:srgbClr val="FF0000"/>
                </a:solidFill>
                <a:latin typeface="HGS教科書体" panose="02020600000000000000" pitchFamily="18" charset="-128"/>
                <a:ea typeface="HGS教科書体" panose="02020600000000000000" pitchFamily="18" charset="-128"/>
              </a:rPr>
              <a:t>習得</a:t>
            </a:r>
            <a:endParaRPr kumimoji="1" lang="ja-JP" altLang="en-US">
              <a:solidFill>
                <a:srgbClr val="FF0000"/>
              </a:solidFill>
              <a:latin typeface="HGS教科書体" panose="02020600000000000000" pitchFamily="18" charset="-128"/>
              <a:ea typeface="HGS教科書体" panose="02020600000000000000" pitchFamily="18" charset="-128"/>
            </a:endParaRPr>
          </a:p>
        </p:txBody>
      </p:sp>
    </p:spTree>
    <p:extLst>
      <p:ext uri="{BB962C8B-B14F-4D97-AF65-F5344CB8AC3E}">
        <p14:creationId xmlns:p14="http://schemas.microsoft.com/office/powerpoint/2010/main" val="1879047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p:cNvPicPr>
            <a:picLocks noChangeAspect="1"/>
          </p:cNvPicPr>
          <p:nvPr/>
        </p:nvPicPr>
        <p:blipFill rotWithShape="1">
          <a:blip r:embed="rId2"/>
          <a:srcRect l="1444" t="8507" r="1254" b="2103"/>
          <a:stretch/>
        </p:blipFill>
        <p:spPr>
          <a:xfrm>
            <a:off x="723900" y="1883170"/>
            <a:ext cx="5172075" cy="2600325"/>
          </a:xfrm>
          <a:prstGeom prst="rect">
            <a:avLst/>
          </a:prstGeom>
        </p:spPr>
      </p:pic>
      <p:sp>
        <p:nvSpPr>
          <p:cNvPr id="2" name="テキスト ボックス 1"/>
          <p:cNvSpPr txBox="1"/>
          <p:nvPr/>
        </p:nvSpPr>
        <p:spPr>
          <a:xfrm>
            <a:off x="540550" y="382736"/>
            <a:ext cx="1475084"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独自の対策</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4" name="テキスト ボックス 3"/>
          <p:cNvSpPr txBox="1"/>
          <p:nvPr/>
        </p:nvSpPr>
        <p:spPr>
          <a:xfrm>
            <a:off x="1154264" y="829163"/>
            <a:ext cx="8860118" cy="307777"/>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・走行データのうち、カーブを曲がり切れなかった部分などは学習させないようにした</a:t>
            </a:r>
            <a:r>
              <a:rPr lang="ja-JP" altLang="en-US" sz="1400" smtClean="0">
                <a:latin typeface="Consolas" panose="020B0609020204030204" pitchFamily="49" charset="0"/>
                <a:ea typeface="HG丸ｺﾞｼｯｸM-PRO" panose="020F0600000000000000" pitchFamily="50" charset="-128"/>
              </a:rPr>
              <a:t>（</a:t>
            </a:r>
            <a:r>
              <a:rPr lang="en-US" altLang="ja-JP" sz="1400" smtClean="0">
                <a:latin typeface="Consolas" panose="020B0609020204030204" pitchFamily="49" charset="0"/>
                <a:ea typeface="HG丸ｺﾞｼｯｸM-PRO" panose="020F0600000000000000" pitchFamily="50" charset="-128"/>
              </a:rPr>
              <a:t>OpenCV</a:t>
            </a:r>
            <a:r>
              <a:rPr lang="ja-JP" altLang="en-US" sz="1400" smtClean="0">
                <a:latin typeface="Consolas" panose="020B0609020204030204" pitchFamily="49" charset="0"/>
                <a:ea typeface="HG丸ｺﾞｼｯｸM-PRO" panose="020F0600000000000000" pitchFamily="50" charset="-128"/>
              </a:rPr>
              <a:t>を活用）</a:t>
            </a:r>
            <a:endParaRPr kumimoji="1" lang="ja-JP" altLang="en-US" sz="1400">
              <a:latin typeface="Consolas" panose="020B0609020204030204" pitchFamily="49" charset="0"/>
              <a:ea typeface="HG丸ｺﾞｼｯｸM-PRO" panose="020F0600000000000000" pitchFamily="50" charset="-128"/>
            </a:endParaRPr>
          </a:p>
        </p:txBody>
      </p:sp>
      <p:sp>
        <p:nvSpPr>
          <p:cNvPr id="5" name="テキスト ボックス 4"/>
          <p:cNvSpPr txBox="1"/>
          <p:nvPr/>
        </p:nvSpPr>
        <p:spPr>
          <a:xfrm>
            <a:off x="540550" y="1379364"/>
            <a:ext cx="1962397" cy="276999"/>
          </a:xfrm>
          <a:prstGeom prst="rect">
            <a:avLst/>
          </a:prstGeom>
          <a:noFill/>
        </p:spPr>
        <p:txBody>
          <a:bodyPr wrap="none" rtlCol="0">
            <a:spAutoFit/>
          </a:bodyPr>
          <a:lstStyle/>
          <a:p>
            <a:r>
              <a:rPr kumimoji="1" lang="ja-JP" altLang="en-US" sz="1200" smtClean="0">
                <a:solidFill>
                  <a:srgbClr val="FF0000"/>
                </a:solidFill>
                <a:latin typeface="Consolas" panose="020B0609020204030204" pitchFamily="49" charset="0"/>
                <a:ea typeface="HG丸ｺﾞｼｯｸM-PRO" panose="020F0600000000000000" pitchFamily="50" charset="-128"/>
              </a:rPr>
              <a:t>現フレーム</a:t>
            </a:r>
            <a:r>
              <a:rPr kumimoji="1" lang="en-US" altLang="ja-JP" sz="1200" smtClean="0">
                <a:solidFill>
                  <a:srgbClr val="FF0000"/>
                </a:solidFill>
                <a:latin typeface="Consolas" panose="020B0609020204030204" pitchFamily="49" charset="0"/>
                <a:ea typeface="HG丸ｺﾞｼｯｸM-PRO" panose="020F0600000000000000" pitchFamily="50" charset="-128"/>
              </a:rPr>
              <a:t>/</a:t>
            </a:r>
            <a:r>
              <a:rPr kumimoji="1" lang="ja-JP" altLang="en-US" sz="1200" smtClean="0">
                <a:solidFill>
                  <a:srgbClr val="FF0000"/>
                </a:solidFill>
                <a:latin typeface="Consolas" panose="020B0609020204030204" pitchFamily="49" charset="0"/>
                <a:ea typeface="HG丸ｺﾞｼｯｸM-PRO" panose="020F0600000000000000" pitchFamily="50" charset="-128"/>
              </a:rPr>
              <a:t>総フレーム数</a:t>
            </a:r>
            <a:endParaRPr kumimoji="1" lang="ja-JP" altLang="en-US" sz="1200">
              <a:solidFill>
                <a:srgbClr val="FF0000"/>
              </a:solidFill>
              <a:latin typeface="Consolas" panose="020B0609020204030204" pitchFamily="49" charset="0"/>
              <a:ea typeface="HG丸ｺﾞｼｯｸM-PRO" panose="020F0600000000000000" pitchFamily="50" charset="-128"/>
            </a:endParaRPr>
          </a:p>
        </p:txBody>
      </p:sp>
      <p:sp>
        <p:nvSpPr>
          <p:cNvPr id="6" name="テキスト ボックス 5"/>
          <p:cNvSpPr txBox="1"/>
          <p:nvPr/>
        </p:nvSpPr>
        <p:spPr>
          <a:xfrm>
            <a:off x="2640895" y="1379364"/>
            <a:ext cx="1261884" cy="276999"/>
          </a:xfrm>
          <a:prstGeom prst="rect">
            <a:avLst/>
          </a:prstGeom>
          <a:noFill/>
        </p:spPr>
        <p:txBody>
          <a:bodyPr wrap="none" rtlCol="0">
            <a:spAutoFit/>
          </a:bodyPr>
          <a:lstStyle/>
          <a:p>
            <a:r>
              <a:rPr kumimoji="1" lang="ja-JP" altLang="en-US" sz="1200" smtClean="0">
                <a:solidFill>
                  <a:srgbClr val="FF0000"/>
                </a:solidFill>
                <a:latin typeface="Consolas" panose="020B0609020204030204" pitchFamily="49" charset="0"/>
                <a:ea typeface="HG丸ｺﾞｼｯｸM-PRO" panose="020F0600000000000000" pitchFamily="50" charset="-128"/>
              </a:rPr>
              <a:t>ステアリング値</a:t>
            </a:r>
            <a:endParaRPr kumimoji="1" lang="ja-JP" altLang="en-US" sz="1200">
              <a:solidFill>
                <a:srgbClr val="FF0000"/>
              </a:solidFill>
              <a:latin typeface="Consolas" panose="020B0609020204030204" pitchFamily="49" charset="0"/>
              <a:ea typeface="HG丸ｺﾞｼｯｸM-PRO" panose="020F0600000000000000" pitchFamily="50" charset="-128"/>
            </a:endParaRPr>
          </a:p>
        </p:txBody>
      </p:sp>
      <p:cxnSp>
        <p:nvCxnSpPr>
          <p:cNvPr id="8" name="直線コネクタ 7"/>
          <p:cNvCxnSpPr/>
          <p:nvPr/>
        </p:nvCxnSpPr>
        <p:spPr>
          <a:xfrm>
            <a:off x="1278092" y="1656363"/>
            <a:ext cx="233313" cy="3405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140739" y="1656363"/>
            <a:ext cx="12036" cy="340553"/>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6823437" y="1379364"/>
            <a:ext cx="1261884" cy="276999"/>
          </a:xfrm>
          <a:prstGeom prst="rect">
            <a:avLst/>
          </a:prstGeom>
          <a:noFill/>
        </p:spPr>
        <p:txBody>
          <a:bodyPr wrap="none" rtlCol="0">
            <a:spAutoFit/>
          </a:bodyPr>
          <a:lstStyle/>
          <a:p>
            <a:r>
              <a:rPr kumimoji="1" lang="ja-JP" altLang="en-US" sz="1200" smtClean="0">
                <a:solidFill>
                  <a:srgbClr val="FF0000"/>
                </a:solidFill>
                <a:latin typeface="Consolas" panose="020B0609020204030204" pitchFamily="49" charset="0"/>
                <a:ea typeface="HG丸ｺﾞｼｯｸM-PRO" panose="020F0600000000000000" pitchFamily="50" charset="-128"/>
              </a:rPr>
              <a:t>トリミング範囲</a:t>
            </a:r>
            <a:endParaRPr kumimoji="1" lang="ja-JP" altLang="en-US" sz="1200">
              <a:solidFill>
                <a:srgbClr val="FF0000"/>
              </a:solidFill>
              <a:latin typeface="Consolas" panose="020B0609020204030204" pitchFamily="49" charset="0"/>
              <a:ea typeface="HG丸ｺﾞｼｯｸM-PRO" panose="020F0600000000000000" pitchFamily="50" charset="-128"/>
            </a:endParaRPr>
          </a:p>
        </p:txBody>
      </p:sp>
      <p:cxnSp>
        <p:nvCxnSpPr>
          <p:cNvPr id="12" name="直線コネクタ 11"/>
          <p:cNvCxnSpPr>
            <a:endCxn id="11" idx="2"/>
          </p:cNvCxnSpPr>
          <p:nvPr/>
        </p:nvCxnSpPr>
        <p:spPr>
          <a:xfrm flipV="1">
            <a:off x="4782109" y="1656363"/>
            <a:ext cx="2672270" cy="1029866"/>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4116613" y="1379364"/>
            <a:ext cx="2492990" cy="276999"/>
          </a:xfrm>
          <a:prstGeom prst="rect">
            <a:avLst/>
          </a:prstGeom>
          <a:noFill/>
        </p:spPr>
        <p:txBody>
          <a:bodyPr wrap="none" rtlCol="0">
            <a:spAutoFit/>
          </a:bodyPr>
          <a:lstStyle/>
          <a:p>
            <a:r>
              <a:rPr kumimoji="1" lang="ja-JP" altLang="en-US" sz="1200" smtClean="0">
                <a:solidFill>
                  <a:srgbClr val="FF0000"/>
                </a:solidFill>
                <a:latin typeface="Consolas" panose="020B0609020204030204" pitchFamily="49" charset="0"/>
                <a:ea typeface="HG丸ｺﾞｼｯｸM-PRO" panose="020F0600000000000000" pitchFamily="50" charset="-128"/>
              </a:rPr>
              <a:t>ステアリング値を可視化したもの</a:t>
            </a:r>
            <a:endParaRPr kumimoji="1" lang="ja-JP" altLang="en-US" sz="1200">
              <a:solidFill>
                <a:srgbClr val="FF0000"/>
              </a:solidFill>
              <a:latin typeface="Consolas" panose="020B0609020204030204" pitchFamily="49" charset="0"/>
              <a:ea typeface="HG丸ｺﾞｼｯｸM-PRO" panose="020F0600000000000000" pitchFamily="50" charset="-128"/>
            </a:endParaRPr>
          </a:p>
        </p:txBody>
      </p:sp>
      <p:cxnSp>
        <p:nvCxnSpPr>
          <p:cNvPr id="15" name="直線コネクタ 14"/>
          <p:cNvCxnSpPr/>
          <p:nvPr/>
        </p:nvCxnSpPr>
        <p:spPr>
          <a:xfrm flipH="1">
            <a:off x="3366609" y="1656363"/>
            <a:ext cx="1534562" cy="1382112"/>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テキスト ボックス 17"/>
          <p:cNvSpPr txBox="1"/>
          <p:nvPr/>
        </p:nvSpPr>
        <p:spPr>
          <a:xfrm>
            <a:off x="6252789" y="3224507"/>
            <a:ext cx="5240537" cy="1169551"/>
          </a:xfrm>
          <a:prstGeom prst="rect">
            <a:avLst/>
          </a:prstGeom>
          <a:noFill/>
        </p:spPr>
        <p:txBody>
          <a:bodyPr wrap="none" rtlCol="0">
            <a:spAutoFit/>
          </a:bodyPr>
          <a:lstStyle/>
          <a:p>
            <a:r>
              <a:rPr lang="ja-JP" altLang="en-US" sz="1400" smtClean="0">
                <a:latin typeface="Consolas" panose="020B0609020204030204" pitchFamily="49" charset="0"/>
                <a:ea typeface="HG丸ｺﾞｼｯｸM-PRO" panose="020F0600000000000000" pitchFamily="50" charset="-128"/>
              </a:rPr>
              <a:t>・ｼﾐｭﾚｰﾀｰがが作成した走行ﾃﾞｰﾀ</a:t>
            </a:r>
            <a:r>
              <a:rPr lang="en-US" altLang="ja-JP" sz="1400" smtClean="0">
                <a:latin typeface="Consolas" panose="020B0609020204030204" pitchFamily="49" charset="0"/>
                <a:ea typeface="HG丸ｺﾞｼｯｸM-PRO" panose="020F0600000000000000" pitchFamily="50" charset="-128"/>
              </a:rPr>
              <a:t>csv</a:t>
            </a:r>
            <a:r>
              <a:rPr lang="ja-JP" altLang="en-US" sz="1400" smtClean="0">
                <a:latin typeface="Consolas" panose="020B0609020204030204" pitchFamily="49" charset="0"/>
                <a:ea typeface="HG丸ｺﾞｼｯｸM-PRO" panose="020F0600000000000000" pitchFamily="50" charset="-128"/>
              </a:rPr>
              <a:t>の各行の最後にﾌﾗｸﾞを追加</a:t>
            </a:r>
            <a:endParaRPr lang="en-US" altLang="ja-JP" sz="1400" smtClean="0">
              <a:latin typeface="Consolas" panose="020B0609020204030204" pitchFamily="49" charset="0"/>
              <a:ea typeface="HG丸ｺﾞｼｯｸM-PRO" panose="020F0600000000000000" pitchFamily="50" charset="-128"/>
            </a:endParaRPr>
          </a:p>
          <a:p>
            <a:r>
              <a:rPr kumimoji="1" lang="ja-JP" altLang="en-US" sz="1400" smtClean="0">
                <a:latin typeface="Consolas" panose="020B0609020204030204" pitchFamily="49" charset="0"/>
                <a:ea typeface="HG丸ｺﾞｼｯｸM-PRO" panose="020F0600000000000000" pitchFamily="50" charset="-128"/>
              </a:rPr>
              <a:t>・</a:t>
            </a:r>
            <a:r>
              <a:rPr kumimoji="1" lang="en-US" altLang="ja-JP" sz="1400" smtClean="0">
                <a:latin typeface="Consolas" panose="020B0609020204030204" pitchFamily="49" charset="0"/>
                <a:ea typeface="HG丸ｺﾞｼｯｸM-PRO" panose="020F0600000000000000" pitchFamily="50" charset="-128"/>
              </a:rPr>
              <a:t>csv</a:t>
            </a:r>
            <a:r>
              <a:rPr kumimoji="1" lang="ja-JP" altLang="en-US" sz="1400" smtClean="0">
                <a:latin typeface="Consolas" panose="020B0609020204030204" pitchFamily="49" charset="0"/>
                <a:ea typeface="HG丸ｺﾞｼｯｸM-PRO" panose="020F0600000000000000" pitchFamily="50" charset="-128"/>
              </a:rPr>
              <a:t>を読み込んで学習させるプログラムに、</a:t>
            </a:r>
            <a:endParaRPr kumimoji="1" lang="en-US" altLang="ja-JP" sz="1400" smtClean="0">
              <a:latin typeface="Consolas" panose="020B0609020204030204" pitchFamily="49" charset="0"/>
              <a:ea typeface="HG丸ｺﾞｼｯｸM-PRO" panose="020F0600000000000000" pitchFamily="50" charset="-128"/>
            </a:endParaRPr>
          </a:p>
          <a:p>
            <a:r>
              <a:rPr kumimoji="1" lang="ja-JP" altLang="en-US" sz="1400" smtClean="0">
                <a:latin typeface="Consolas" panose="020B0609020204030204" pitchFamily="49" charset="0"/>
                <a:ea typeface="HG丸ｺﾞｼｯｸM-PRO" panose="020F0600000000000000" pitchFamily="50" charset="-128"/>
              </a:rPr>
              <a:t>　フラグにより学習させない処理を追加</a:t>
            </a:r>
            <a:endParaRPr kumimoji="1"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ja-JP" altLang="en-US" sz="1400" smtClean="0">
                <a:latin typeface="Consolas" panose="020B0609020204030204" pitchFamily="49" charset="0"/>
                <a:ea typeface="HG丸ｺﾞｼｯｸM-PRO" panose="020F0600000000000000" pitchFamily="50" charset="-128"/>
              </a:rPr>
              <a:t>（もちろん、学習するしないのフラグが追加されていない</a:t>
            </a:r>
            <a:endParaRPr lang="en-US" altLang="ja-JP" sz="1400" smtClean="0">
              <a:latin typeface="Consolas" panose="020B0609020204030204" pitchFamily="49" charset="0"/>
              <a:ea typeface="HG丸ｺﾞｼｯｸM-PRO" panose="020F0600000000000000" pitchFamily="50" charset="-128"/>
            </a:endParaRPr>
          </a:p>
          <a:p>
            <a:r>
              <a:rPr lang="ja-JP" altLang="en-US" sz="1400" smtClean="0">
                <a:latin typeface="Consolas" panose="020B0609020204030204" pitchFamily="49" charset="0"/>
                <a:ea typeface="HG丸ｺﾞｼｯｸM-PRO" panose="020F0600000000000000" pitchFamily="50" charset="-128"/>
              </a:rPr>
              <a:t>　　元の走行データでも正しく動く）</a:t>
            </a:r>
            <a:endParaRPr kumimoji="1" lang="en-US" altLang="ja-JP" sz="1400" smtClean="0">
              <a:latin typeface="Consolas" panose="020B0609020204030204" pitchFamily="49" charset="0"/>
              <a:ea typeface="HG丸ｺﾞｼｯｸM-PRO" panose="020F0600000000000000" pitchFamily="50" charset="-128"/>
            </a:endParaRPr>
          </a:p>
        </p:txBody>
      </p:sp>
      <p:sp>
        <p:nvSpPr>
          <p:cNvPr id="20" name="テキスト ボックス 19"/>
          <p:cNvSpPr txBox="1"/>
          <p:nvPr/>
        </p:nvSpPr>
        <p:spPr>
          <a:xfrm>
            <a:off x="6279363" y="2171296"/>
            <a:ext cx="5391219" cy="523220"/>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キー押下により画像を学習に使う使わないのフラグが切り替わる</a:t>
            </a:r>
            <a:endParaRPr kumimoji="1" lang="en-US" altLang="ja-JP" sz="1400" smtClean="0">
              <a:latin typeface="Consolas" panose="020B0609020204030204" pitchFamily="49" charset="0"/>
              <a:ea typeface="HG丸ｺﾞｼｯｸM-PRO" panose="020F0600000000000000" pitchFamily="50" charset="-128"/>
            </a:endParaRPr>
          </a:p>
          <a:p>
            <a:r>
              <a:rPr kumimoji="1" lang="ja-JP" altLang="en-US" sz="1400" smtClean="0">
                <a:latin typeface="Consolas" panose="020B0609020204030204" pitchFamily="49" charset="0"/>
                <a:ea typeface="HG丸ｺﾞｼｯｸM-PRO" panose="020F0600000000000000" pitchFamily="50" charset="-128"/>
              </a:rPr>
              <a:t>学習に使わない画像は枠線が表示される</a:t>
            </a:r>
            <a:endParaRPr kumimoji="1" lang="ja-JP" altLang="en-US" sz="1400">
              <a:latin typeface="Consolas" panose="020B0609020204030204" pitchFamily="49" charset="0"/>
              <a:ea typeface="HG丸ｺﾞｼｯｸM-PRO" panose="020F0600000000000000" pitchFamily="50" charset="-128"/>
            </a:endParaRPr>
          </a:p>
        </p:txBody>
      </p:sp>
      <p:cxnSp>
        <p:nvCxnSpPr>
          <p:cNvPr id="21" name="直線コネクタ 20"/>
          <p:cNvCxnSpPr/>
          <p:nvPr/>
        </p:nvCxnSpPr>
        <p:spPr>
          <a:xfrm flipH="1">
            <a:off x="5895976" y="2697155"/>
            <a:ext cx="713627" cy="437915"/>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1154264" y="4847016"/>
            <a:ext cx="8363187" cy="1446550"/>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・サンプルコードではステアリング値のみを推論していたが、</a:t>
            </a:r>
            <a:endParaRPr kumimoji="1"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ja-JP" altLang="en-US" sz="1400" smtClean="0">
                <a:latin typeface="Consolas" panose="020B0609020204030204" pitchFamily="49" charset="0"/>
                <a:ea typeface="HG丸ｺﾞｼｯｸM-PRO" panose="020F0600000000000000" pitchFamily="50" charset="-128"/>
              </a:rPr>
              <a:t>ステアリング値と</a:t>
            </a:r>
            <a:r>
              <a:rPr kumimoji="1" lang="ja-JP" altLang="en-US" sz="1400" smtClean="0">
                <a:latin typeface="Consolas" panose="020B0609020204030204" pitchFamily="49" charset="0"/>
                <a:ea typeface="HG丸ｺﾞｼｯｸM-PRO" panose="020F0600000000000000" pitchFamily="50" charset="-128"/>
              </a:rPr>
              <a:t>スロットル値を推論する仕様に変更</a:t>
            </a:r>
            <a:endParaRPr kumimoji="1" lang="en-US" altLang="ja-JP" sz="1400" smtClean="0">
              <a:latin typeface="Consolas" panose="020B0609020204030204" pitchFamily="49" charset="0"/>
              <a:ea typeface="HG丸ｺﾞｼｯｸM-PRO" panose="020F0600000000000000" pitchFamily="50" charset="-128"/>
            </a:endParaRPr>
          </a:p>
          <a:p>
            <a:endParaRPr lang="en-US" altLang="ja-JP" sz="1400">
              <a:latin typeface="Consolas" panose="020B0609020204030204" pitchFamily="49" charset="0"/>
              <a:ea typeface="HG丸ｺﾞｼｯｸM-PRO" panose="020F0600000000000000" pitchFamily="50" charset="-128"/>
            </a:endParaRPr>
          </a:p>
          <a:p>
            <a:r>
              <a:rPr kumimoji="1" lang="ja-JP" altLang="en-US" sz="1400" smtClean="0">
                <a:latin typeface="Consolas" panose="020B0609020204030204" pitchFamily="49" charset="0"/>
                <a:ea typeface="HG丸ｺﾞｼｯｸM-PRO" panose="020F0600000000000000" pitchFamily="50" charset="-128"/>
              </a:rPr>
              <a:t>　これまでディープラーニングは</a:t>
            </a:r>
            <a:r>
              <a:rPr kumimoji="1" lang="ja-JP" altLang="en-US" b="1" smtClean="0">
                <a:latin typeface="Consolas" panose="020B0609020204030204" pitchFamily="49" charset="0"/>
                <a:ea typeface="HG丸ｺﾞｼｯｸM-PRO" panose="020F0600000000000000" pitchFamily="50" charset="-128"/>
              </a:rPr>
              <a:t>分類</a:t>
            </a:r>
            <a:r>
              <a:rPr kumimoji="1" lang="ja-JP" altLang="en-US" sz="1400" smtClean="0">
                <a:latin typeface="Consolas" panose="020B0609020204030204" pitchFamily="49" charset="0"/>
                <a:ea typeface="HG丸ｺﾞｼｯｸM-PRO" panose="020F0600000000000000" pitchFamily="50" charset="-128"/>
              </a:rPr>
              <a:t>にしか使っていなかったが、</a:t>
            </a:r>
            <a:r>
              <a:rPr lang="ja-JP" altLang="en-US" sz="1400" smtClean="0">
                <a:latin typeface="Consolas" panose="020B0609020204030204" pitchFamily="49" charset="0"/>
                <a:ea typeface="HG丸ｺﾞｼｯｸM-PRO" panose="020F0600000000000000" pitchFamily="50" charset="-128"/>
              </a:rPr>
              <a:t>今回はじめて</a:t>
            </a:r>
            <a:r>
              <a:rPr lang="ja-JP" altLang="en-US" b="1" smtClean="0">
                <a:latin typeface="Consolas" panose="020B0609020204030204" pitchFamily="49" charset="0"/>
                <a:ea typeface="HG丸ｺﾞｼｯｸM-PRO" panose="020F0600000000000000" pitchFamily="50" charset="-128"/>
              </a:rPr>
              <a:t>回帰</a:t>
            </a:r>
            <a:r>
              <a:rPr lang="ja-JP" altLang="en-US" sz="1400" smtClean="0">
                <a:latin typeface="Consolas" panose="020B0609020204030204" pitchFamily="49" charset="0"/>
                <a:ea typeface="HG丸ｺﾞｼｯｸM-PRO" panose="020F0600000000000000" pitchFamily="50" charset="-128"/>
              </a:rPr>
              <a:t>に使った。</a:t>
            </a:r>
            <a:endParaRPr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ja-JP" altLang="en-US" sz="1400" smtClean="0">
                <a:latin typeface="Consolas" panose="020B0609020204030204" pitchFamily="49" charset="0"/>
                <a:ea typeface="HG丸ｺﾞｼｯｸM-PRO" panose="020F0600000000000000" pitchFamily="50" charset="-128"/>
              </a:rPr>
              <a:t>しかも説明変数が数値データでなく画像で（モデル構築の部分はサンプルコードのままだけど）。</a:t>
            </a:r>
            <a:endParaRPr lang="en-US" altLang="ja-JP" sz="1400" smtClean="0">
              <a:latin typeface="Consolas" panose="020B0609020204030204" pitchFamily="49" charset="0"/>
              <a:ea typeface="HG丸ｺﾞｼｯｸM-PRO" panose="020F0600000000000000" pitchFamily="50" charset="-128"/>
            </a:endParaRPr>
          </a:p>
          <a:p>
            <a:r>
              <a:rPr kumimoji="1" lang="ja-JP" altLang="en-US" sz="1400" smtClean="0">
                <a:latin typeface="Consolas" panose="020B0609020204030204" pitchFamily="49" charset="0"/>
                <a:ea typeface="HG丸ｺﾞｼｯｸM-PRO" panose="020F0600000000000000" pitchFamily="50" charset="-128"/>
              </a:rPr>
              <a:t>　さらに、多くの解説サイトでは出力は</a:t>
            </a:r>
            <a:r>
              <a:rPr kumimoji="1" lang="en-US" altLang="ja-JP" sz="1400" smtClean="0">
                <a:latin typeface="Consolas" panose="020B0609020204030204" pitchFamily="49" charset="0"/>
                <a:ea typeface="HG丸ｺﾞｼｯｸM-PRO" panose="020F0600000000000000" pitchFamily="50" charset="-128"/>
              </a:rPr>
              <a:t>1</a:t>
            </a:r>
            <a:r>
              <a:rPr kumimoji="1" lang="ja-JP" altLang="en-US" sz="1400" smtClean="0">
                <a:latin typeface="Consolas" panose="020B0609020204030204" pitchFamily="49" charset="0"/>
                <a:ea typeface="HG丸ｺﾞｼｯｸM-PRO" panose="020F0600000000000000" pitchFamily="50" charset="-128"/>
              </a:rPr>
              <a:t>個だけだが、複数出力させることができたのは収穫だった。</a:t>
            </a:r>
            <a:endParaRPr kumimoji="1" lang="ja-JP" altLang="en-US" sz="1400">
              <a:latin typeface="Consolas" panose="020B0609020204030204" pitchFamily="49" charset="0"/>
              <a:ea typeface="HG丸ｺﾞｼｯｸM-PRO" panose="020F0600000000000000" pitchFamily="50" charset="-128"/>
            </a:endParaRPr>
          </a:p>
        </p:txBody>
      </p:sp>
      <p:sp>
        <p:nvSpPr>
          <p:cNvPr id="30" name="テキスト ボックス 29"/>
          <p:cNvSpPr txBox="1"/>
          <p:nvPr/>
        </p:nvSpPr>
        <p:spPr>
          <a:xfrm rot="20693984">
            <a:off x="9758790" y="621339"/>
            <a:ext cx="646331" cy="369332"/>
          </a:xfrm>
          <a:prstGeom prst="rect">
            <a:avLst/>
          </a:prstGeom>
          <a:noFill/>
          <a:ln w="12700">
            <a:solidFill>
              <a:srgbClr val="FF0000"/>
            </a:solidFill>
          </a:ln>
        </p:spPr>
        <p:txBody>
          <a:bodyPr wrap="none" rtlCol="0">
            <a:spAutoFit/>
          </a:bodyPr>
          <a:lstStyle/>
          <a:p>
            <a:r>
              <a:rPr lang="ja-JP" altLang="en-US">
                <a:solidFill>
                  <a:srgbClr val="FF0000"/>
                </a:solidFill>
                <a:latin typeface="HGS教科書体" panose="02020600000000000000" pitchFamily="18" charset="-128"/>
                <a:ea typeface="HGS教科書体" panose="02020600000000000000" pitchFamily="18" charset="-128"/>
              </a:rPr>
              <a:t>習得</a:t>
            </a:r>
            <a:endParaRPr kumimoji="1" lang="ja-JP" altLang="en-US">
              <a:solidFill>
                <a:srgbClr val="FF0000"/>
              </a:solidFill>
              <a:latin typeface="HGS教科書体" panose="02020600000000000000" pitchFamily="18" charset="-128"/>
              <a:ea typeface="HGS教科書体" panose="02020600000000000000" pitchFamily="18" charset="-128"/>
            </a:endParaRPr>
          </a:p>
        </p:txBody>
      </p:sp>
      <p:sp>
        <p:nvSpPr>
          <p:cNvPr id="31" name="テキスト ボックス 30"/>
          <p:cNvSpPr txBox="1"/>
          <p:nvPr/>
        </p:nvSpPr>
        <p:spPr>
          <a:xfrm rot="20693984">
            <a:off x="6646552" y="5013361"/>
            <a:ext cx="646331" cy="369332"/>
          </a:xfrm>
          <a:prstGeom prst="rect">
            <a:avLst/>
          </a:prstGeom>
          <a:noFill/>
          <a:ln w="12700">
            <a:solidFill>
              <a:srgbClr val="FF0000"/>
            </a:solidFill>
          </a:ln>
        </p:spPr>
        <p:txBody>
          <a:bodyPr wrap="none" rtlCol="0">
            <a:spAutoFit/>
          </a:bodyPr>
          <a:lstStyle/>
          <a:p>
            <a:r>
              <a:rPr lang="ja-JP" altLang="en-US">
                <a:solidFill>
                  <a:srgbClr val="FF0000"/>
                </a:solidFill>
                <a:latin typeface="HGS教科書体" panose="02020600000000000000" pitchFamily="18" charset="-128"/>
                <a:ea typeface="HGS教科書体" panose="02020600000000000000" pitchFamily="18" charset="-128"/>
              </a:rPr>
              <a:t>習得</a:t>
            </a:r>
            <a:endParaRPr kumimoji="1" lang="ja-JP" altLang="en-US">
              <a:solidFill>
                <a:srgbClr val="FF0000"/>
              </a:solidFill>
              <a:latin typeface="HGS教科書体" panose="02020600000000000000" pitchFamily="18" charset="-128"/>
              <a:ea typeface="HGS教科書体" panose="02020600000000000000" pitchFamily="18" charset="-128"/>
            </a:endParaRPr>
          </a:p>
        </p:txBody>
      </p:sp>
    </p:spTree>
    <p:extLst>
      <p:ext uri="{BB962C8B-B14F-4D97-AF65-F5344CB8AC3E}">
        <p14:creationId xmlns:p14="http://schemas.microsoft.com/office/powerpoint/2010/main" val="187218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2198" y="508763"/>
            <a:ext cx="9827604" cy="5840474"/>
          </a:xfrm>
          <a:prstGeom prst="rect">
            <a:avLst/>
          </a:prstGeom>
        </p:spPr>
      </p:pic>
      <p:sp>
        <p:nvSpPr>
          <p:cNvPr id="7" name="テキスト ボックス 6"/>
          <p:cNvSpPr txBox="1"/>
          <p:nvPr/>
        </p:nvSpPr>
        <p:spPr>
          <a:xfrm>
            <a:off x="8753727" y="2484419"/>
            <a:ext cx="2954655" cy="461665"/>
          </a:xfrm>
          <a:prstGeom prst="rect">
            <a:avLst/>
          </a:prstGeom>
          <a:noFill/>
        </p:spPr>
        <p:txBody>
          <a:bodyPr wrap="none" rtlCol="0">
            <a:spAutoFit/>
          </a:bodyPr>
          <a:lstStyle/>
          <a:p>
            <a:r>
              <a:rPr lang="ja-JP" altLang="en-US" sz="1200" b="1" smtClean="0">
                <a:solidFill>
                  <a:srgbClr val="FF0000"/>
                </a:solidFill>
                <a:latin typeface="HG丸ｺﾞｼｯｸM-PRO" panose="020F0600000000000000" pitchFamily="50" charset="-128"/>
                <a:ea typeface="HG丸ｺﾞｼｯｸM-PRO" panose="020F0600000000000000" pitchFamily="50" charset="-128"/>
              </a:rPr>
              <a:t>決勝</a:t>
            </a:r>
            <a:endParaRPr lang="en-US" altLang="ja-JP" sz="1200" b="1" smtClean="0">
              <a:solidFill>
                <a:srgbClr val="FF0000"/>
              </a:solidFill>
              <a:latin typeface="HG丸ｺﾞｼｯｸM-PRO" panose="020F0600000000000000" pitchFamily="50" charset="-128"/>
              <a:ea typeface="HG丸ｺﾞｼｯｸM-PRO" panose="020F0600000000000000" pitchFamily="50" charset="-128"/>
            </a:endParaRPr>
          </a:p>
          <a:p>
            <a:r>
              <a:rPr lang="ja-JP" altLang="en-US" sz="1200">
                <a:solidFill>
                  <a:srgbClr val="FF0000"/>
                </a:solidFill>
                <a:latin typeface="HG丸ｺﾞｼｯｸM-PRO" panose="020F0600000000000000" pitchFamily="50" charset="-128"/>
                <a:ea typeface="HG丸ｺﾞｼｯｸM-PRO" panose="020F0600000000000000" pitchFamily="50" charset="-128"/>
              </a:rPr>
              <a:t>自動走行</a:t>
            </a:r>
            <a:r>
              <a:rPr lang="ja-JP" altLang="en-US" sz="1200" smtClean="0">
                <a:solidFill>
                  <a:srgbClr val="FF0000"/>
                </a:solidFill>
                <a:latin typeface="HG丸ｺﾞｼｯｸM-PRO" panose="020F0600000000000000" pitchFamily="50" charset="-128"/>
                <a:ea typeface="HG丸ｺﾞｼｯｸM-PRO" panose="020F0600000000000000" pitchFamily="50" charset="-128"/>
              </a:rPr>
              <a:t>モビリティを</a:t>
            </a:r>
            <a:r>
              <a:rPr lang="ja-JP" altLang="en-US" sz="1200">
                <a:solidFill>
                  <a:srgbClr val="FF0000"/>
                </a:solidFill>
                <a:latin typeface="HG丸ｺﾞｼｯｸM-PRO" panose="020F0600000000000000" pitchFamily="50" charset="-128"/>
                <a:ea typeface="HG丸ｺﾞｼｯｸM-PRO" panose="020F0600000000000000" pitchFamily="50" charset="-128"/>
              </a:rPr>
              <a:t>活用</a:t>
            </a:r>
            <a:r>
              <a:rPr lang="ja-JP" altLang="en-US" sz="1200" smtClean="0">
                <a:solidFill>
                  <a:srgbClr val="FF0000"/>
                </a:solidFill>
                <a:latin typeface="HG丸ｺﾞｼｯｸM-PRO" panose="020F0600000000000000" pitchFamily="50" charset="-128"/>
                <a:ea typeface="HG丸ｺﾞｼｯｸM-PRO" panose="020F0600000000000000" pitchFamily="50" charset="-128"/>
              </a:rPr>
              <a:t>した走行競技</a:t>
            </a:r>
            <a:endParaRPr lang="en-US" altLang="ja-JP" sz="1200" smtClean="0">
              <a:solidFill>
                <a:srgbClr val="FF0000"/>
              </a:solidFill>
              <a:latin typeface="HG丸ｺﾞｼｯｸM-PRO" panose="020F0600000000000000" pitchFamily="50" charset="-128"/>
              <a:ea typeface="HG丸ｺﾞｼｯｸM-PRO" panose="020F0600000000000000" pitchFamily="50" charset="-128"/>
            </a:endParaRPr>
          </a:p>
        </p:txBody>
      </p:sp>
      <p:sp>
        <p:nvSpPr>
          <p:cNvPr id="8" name="テキスト ボックス 7"/>
          <p:cNvSpPr txBox="1"/>
          <p:nvPr/>
        </p:nvSpPr>
        <p:spPr>
          <a:xfrm>
            <a:off x="3726811" y="4554408"/>
            <a:ext cx="2646878" cy="461665"/>
          </a:xfrm>
          <a:prstGeom prst="rect">
            <a:avLst/>
          </a:prstGeom>
          <a:noFill/>
        </p:spPr>
        <p:txBody>
          <a:bodyPr wrap="none" rtlCol="0">
            <a:spAutoFit/>
          </a:bodyPr>
          <a:lstStyle/>
          <a:p>
            <a:r>
              <a:rPr lang="ja-JP" altLang="en-US" sz="1200" b="1" smtClean="0">
                <a:solidFill>
                  <a:srgbClr val="FF0000"/>
                </a:solidFill>
                <a:latin typeface="HG丸ｺﾞｼｯｸM-PRO" panose="020F0600000000000000" pitchFamily="50" charset="-128"/>
                <a:ea typeface="HG丸ｺﾞｼｯｸM-PRO" panose="020F0600000000000000" pitchFamily="50" charset="-128"/>
              </a:rPr>
              <a:t>予選</a:t>
            </a:r>
          </a:p>
          <a:p>
            <a:r>
              <a:rPr lang="ja-JP" altLang="en-US" sz="1200" smtClean="0">
                <a:solidFill>
                  <a:srgbClr val="FF0000"/>
                </a:solidFill>
                <a:latin typeface="HG丸ｺﾞｼｯｸM-PRO" panose="020F0600000000000000" pitchFamily="50" charset="-128"/>
                <a:ea typeface="HG丸ｺﾞｼｯｸM-PRO" panose="020F0600000000000000" pitchFamily="50" charset="-128"/>
              </a:rPr>
              <a:t>オンラインによるシミュレーション</a:t>
            </a:r>
            <a:endParaRPr lang="en-US" altLang="ja-JP" sz="1200" smtClean="0">
              <a:solidFill>
                <a:srgbClr val="FF0000"/>
              </a:solidFill>
              <a:latin typeface="HG丸ｺﾞｼｯｸM-PRO" panose="020F0600000000000000" pitchFamily="50" charset="-128"/>
              <a:ea typeface="HG丸ｺﾞｼｯｸM-PRO" panose="020F0600000000000000" pitchFamily="50" charset="-128"/>
            </a:endParaRPr>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53727" y="2944089"/>
            <a:ext cx="2755631" cy="1841152"/>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726811" y="5016073"/>
            <a:ext cx="3023878" cy="1700931"/>
          </a:xfrm>
          <a:prstGeom prst="rect">
            <a:avLst/>
          </a:prstGeom>
        </p:spPr>
      </p:pic>
    </p:spTree>
    <p:extLst>
      <p:ext uri="{BB962C8B-B14F-4D97-AF65-F5344CB8AC3E}">
        <p14:creationId xmlns:p14="http://schemas.microsoft.com/office/powerpoint/2010/main" val="381610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0550" y="382736"/>
            <a:ext cx="3977371"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過去の大会　第</a:t>
            </a:r>
            <a:r>
              <a:rPr lang="en-US" altLang="ja-JP" sz="2000" b="1" smtClean="0">
                <a:latin typeface="HG丸ｺﾞｼｯｸM-PRO" panose="020F0600000000000000" pitchFamily="50" charset="-128"/>
                <a:ea typeface="HG丸ｺﾞｼｯｸM-PRO" panose="020F0600000000000000" pitchFamily="50" charset="-128"/>
              </a:rPr>
              <a:t>1</a:t>
            </a:r>
            <a:r>
              <a:rPr lang="ja-JP" altLang="en-US" sz="2000" b="1" smtClean="0">
                <a:latin typeface="HG丸ｺﾞｼｯｸM-PRO" panose="020F0600000000000000" pitchFamily="50" charset="-128"/>
                <a:ea typeface="HG丸ｺﾞｼｯｸM-PRO" panose="020F0600000000000000" pitchFamily="50" charset="-128"/>
              </a:rPr>
              <a:t>回（</a:t>
            </a:r>
            <a:r>
              <a:rPr lang="en-US" altLang="ja-JP" sz="2000" b="1" smtClean="0">
                <a:latin typeface="HG丸ｺﾞｼｯｸM-PRO" panose="020F0600000000000000" pitchFamily="50" charset="-128"/>
                <a:ea typeface="HG丸ｺﾞｼｯｸM-PRO" panose="020F0600000000000000" pitchFamily="50" charset="-128"/>
              </a:rPr>
              <a:t>2019</a:t>
            </a:r>
            <a:r>
              <a:rPr lang="ja-JP" altLang="en-US" sz="2000" b="1" smtClean="0">
                <a:latin typeface="HG丸ｺﾞｼｯｸM-PRO" panose="020F0600000000000000" pitchFamily="50" charset="-128"/>
                <a:ea typeface="HG丸ｺﾞｼｯｸM-PRO" panose="020F0600000000000000" pitchFamily="50" charset="-128"/>
              </a:rPr>
              <a:t>年）</a:t>
            </a:r>
            <a:endParaRPr kumimoji="1" lang="ja-JP" altLang="en-US" sz="2000" b="1">
              <a:latin typeface="HG丸ｺﾞｼｯｸM-PRO" panose="020F0600000000000000" pitchFamily="50" charset="-128"/>
              <a:ea typeface="HG丸ｺﾞｼｯｸM-PRO" panose="020F0600000000000000" pitchFamily="50" charset="-128"/>
            </a:endParaRPr>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0550" y="2461383"/>
            <a:ext cx="5056868" cy="3423522"/>
          </a:xfrm>
          <a:prstGeom prst="rect">
            <a:avLst/>
          </a:prstGeom>
        </p:spPr>
      </p:pic>
      <p:sp>
        <p:nvSpPr>
          <p:cNvPr id="5" name="テキスト ボックス 4"/>
          <p:cNvSpPr txBox="1"/>
          <p:nvPr/>
        </p:nvSpPr>
        <p:spPr>
          <a:xfrm>
            <a:off x="540550" y="1194232"/>
            <a:ext cx="4852610" cy="738664"/>
          </a:xfrm>
          <a:prstGeom prst="rect">
            <a:avLst/>
          </a:prstGeom>
          <a:noFill/>
        </p:spPr>
        <p:txBody>
          <a:bodyPr wrap="none" rtlCol="0">
            <a:spAutoFit/>
          </a:bodyPr>
          <a:lstStyle/>
          <a:p>
            <a:r>
              <a:rPr lang="ja-JP" altLang="en-US" sz="1400" b="1" smtClean="0">
                <a:latin typeface="HG丸ｺﾞｼｯｸM-PRO" panose="020F0600000000000000" pitchFamily="50" charset="-128"/>
                <a:ea typeface="HG丸ｺﾞｼｯｸM-PRO" panose="020F0600000000000000" pitchFamily="50" charset="-128"/>
              </a:rPr>
              <a:t>予選：経産省主催の</a:t>
            </a:r>
            <a:r>
              <a:rPr lang="en-US" altLang="ja-JP" sz="1400" b="1" smtClean="0">
                <a:latin typeface="HG丸ｺﾞｼｯｸM-PRO" panose="020F0600000000000000" pitchFamily="50" charset="-128"/>
                <a:ea typeface="HG丸ｺﾞｼｯｸM-PRO" panose="020F0600000000000000" pitchFamily="50" charset="-128"/>
              </a:rPr>
              <a:t>AI</a:t>
            </a:r>
            <a:r>
              <a:rPr lang="ja-JP" altLang="en-US" sz="1400" b="1" smtClean="0">
                <a:latin typeface="HG丸ｺﾞｼｯｸM-PRO" panose="020F0600000000000000" pitchFamily="50" charset="-128"/>
                <a:ea typeface="HG丸ｺﾞｼｯｸM-PRO" panose="020F0600000000000000" pitchFamily="50" charset="-128"/>
              </a:rPr>
              <a:t>エッジコンテスト</a:t>
            </a:r>
            <a:endParaRPr lang="en-US" altLang="ja-JP" sz="1400" b="1" smtClean="0">
              <a:latin typeface="HG丸ｺﾞｼｯｸM-PRO" panose="020F0600000000000000" pitchFamily="50" charset="-128"/>
              <a:ea typeface="HG丸ｺﾞｼｯｸM-PRO" panose="020F0600000000000000" pitchFamily="50" charset="-128"/>
            </a:endParaRPr>
          </a:p>
          <a:p>
            <a:r>
              <a:rPr lang="ja-JP" altLang="en-US" sz="1400" smtClean="0">
                <a:latin typeface="HG丸ｺﾞｼｯｸM-PRO" panose="020F0600000000000000" pitchFamily="50" charset="-128"/>
                <a:ea typeface="HG丸ｺﾞｼｯｸM-PRO" panose="020F0600000000000000" pitchFamily="50" charset="-128"/>
              </a:rPr>
              <a:t>　　　テーマ</a:t>
            </a:r>
            <a:r>
              <a:rPr lang="ja-JP" altLang="en-US" sz="1400">
                <a:latin typeface="HG丸ｺﾞｼｯｸM-PRO" panose="020F0600000000000000" pitchFamily="50" charset="-128"/>
                <a:ea typeface="HG丸ｺﾞｼｯｸM-PRO" panose="020F0600000000000000" pitchFamily="50" charset="-128"/>
              </a:rPr>
              <a:t>「車両前方カメラ画像を活用した</a:t>
            </a:r>
            <a:r>
              <a:rPr lang="ja-JP" altLang="en-US" sz="1400" smtClean="0">
                <a:latin typeface="HG丸ｺﾞｼｯｸM-PRO" panose="020F0600000000000000" pitchFamily="50" charset="-128"/>
                <a:ea typeface="HG丸ｺﾞｼｯｸM-PRO" panose="020F0600000000000000" pitchFamily="50" charset="-128"/>
              </a:rPr>
              <a:t>、</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オブジェクト</a:t>
            </a:r>
            <a:r>
              <a:rPr lang="ja-JP" altLang="en-US" sz="1400">
                <a:latin typeface="HG丸ｺﾞｼｯｸM-PRO" panose="020F0600000000000000" pitchFamily="50" charset="-128"/>
                <a:ea typeface="HG丸ｺﾞｼｯｸM-PRO" panose="020F0600000000000000" pitchFamily="50" charset="-128"/>
              </a:rPr>
              <a:t>検出＆セグメンテーション」</a:t>
            </a:r>
            <a:endParaRPr kumimoji="1" lang="ja-JP" altLang="en-US" sz="1400">
              <a:latin typeface="HG丸ｺﾞｼｯｸM-PRO" panose="020F0600000000000000" pitchFamily="50" charset="-128"/>
              <a:ea typeface="HG丸ｺﾞｼｯｸM-PRO" panose="020F0600000000000000" pitchFamily="50" charset="-128"/>
            </a:endParaRPr>
          </a:p>
        </p:txBody>
      </p:sp>
      <p:pic>
        <p:nvPicPr>
          <p:cNvPr id="3074" name="Picture 2" descr="https://www.jsae.or.jp/jaaic2019/images/news/img20190319_2.jp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6601956" y="2312290"/>
            <a:ext cx="5080000" cy="3383280"/>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601956" y="1194232"/>
            <a:ext cx="4493538" cy="954107"/>
          </a:xfrm>
          <a:prstGeom prst="rect">
            <a:avLst/>
          </a:prstGeom>
          <a:noFill/>
        </p:spPr>
        <p:txBody>
          <a:bodyPr wrap="none" rtlCol="0">
            <a:spAutoFit/>
          </a:bodyPr>
          <a:lstStyle/>
          <a:p>
            <a:r>
              <a:rPr lang="ja-JP" altLang="en-US" sz="1400" b="1" smtClean="0">
                <a:latin typeface="HG丸ｺﾞｼｯｸM-PRO" panose="020F0600000000000000" pitchFamily="50" charset="-128"/>
                <a:ea typeface="HG丸ｺﾞｼｯｸM-PRO" panose="020F0600000000000000" pitchFamily="50" charset="-128"/>
              </a:rPr>
              <a:t>決勝：実車での自動運転</a:t>
            </a:r>
            <a:endParaRPr lang="en-US" altLang="ja-JP" sz="1400" b="1"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kumimoji="1" lang="ja-JP" altLang="en-US" sz="1400" smtClean="0">
                <a:latin typeface="HG丸ｺﾞｼｯｸM-PRO" panose="020F0600000000000000" pitchFamily="50" charset="-128"/>
                <a:ea typeface="HG丸ｺﾞｼｯｸM-PRO" panose="020F0600000000000000" pitchFamily="50" charset="-128"/>
              </a:rPr>
              <a:t>・横断歩道の歩行者を認識して停止</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・駐車車両を認識して停止、車両が去った後に発進</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kumimoji="1" lang="ja-JP" altLang="en-US" sz="1400" smtClean="0">
                <a:latin typeface="HG丸ｺﾞｼｯｸM-PRO" panose="020F0600000000000000" pitchFamily="50" charset="-128"/>
                <a:ea typeface="HG丸ｺﾞｼｯｸM-PRO" panose="020F0600000000000000" pitchFamily="50" charset="-128"/>
              </a:rPr>
              <a:t>・信号を認識して停止、発進</a:t>
            </a:r>
            <a:endParaRPr kumimoji="1" lang="ja-JP" altLang="en-US" sz="1400">
              <a:latin typeface="HG丸ｺﾞｼｯｸM-PRO" panose="020F0600000000000000" pitchFamily="50" charset="-128"/>
              <a:ea typeface="HG丸ｺﾞｼｯｸM-PRO" panose="020F0600000000000000" pitchFamily="50" charset="-128"/>
            </a:endParaRPr>
          </a:p>
        </p:txBody>
      </p:sp>
      <p:sp>
        <p:nvSpPr>
          <p:cNvPr id="8" name="テキスト ボックス 7"/>
          <p:cNvSpPr txBox="1"/>
          <p:nvPr/>
        </p:nvSpPr>
        <p:spPr>
          <a:xfrm>
            <a:off x="6601956" y="5695570"/>
            <a:ext cx="4031873" cy="461665"/>
          </a:xfrm>
          <a:prstGeom prst="rect">
            <a:avLst/>
          </a:prstGeom>
          <a:noFill/>
        </p:spPr>
        <p:txBody>
          <a:bodyPr wrap="none" rtlCol="0">
            <a:spAutoFit/>
          </a:bodyPr>
          <a:lstStyle/>
          <a:p>
            <a:r>
              <a:rPr kumimoji="1" lang="ja-JP" altLang="en-US" sz="1200" smtClean="0">
                <a:latin typeface="HG丸ｺﾞｼｯｸM-PRO" panose="020F0600000000000000" pitchFamily="50" charset="-128"/>
                <a:ea typeface="HG丸ｺﾞｼｯｸM-PRO" panose="020F0600000000000000" pitchFamily="50" charset="-128"/>
              </a:rPr>
              <a:t>車両はヤマハのゴルフカートの公道走れる版</a:t>
            </a:r>
            <a:endParaRPr kumimoji="1" lang="en-US" altLang="ja-JP" sz="1200" smtClean="0">
              <a:latin typeface="HG丸ｺﾞｼｯｸM-PRO" panose="020F0600000000000000" pitchFamily="50" charset="-128"/>
              <a:ea typeface="HG丸ｺﾞｼｯｸM-PRO" panose="020F0600000000000000" pitchFamily="50" charset="-128"/>
            </a:endParaRPr>
          </a:p>
          <a:p>
            <a:r>
              <a:rPr lang="ja-JP" altLang="en-US" sz="1200" smtClean="0">
                <a:latin typeface="HG丸ｺﾞｼｯｸM-PRO" panose="020F0600000000000000" pitchFamily="50" charset="-128"/>
                <a:ea typeface="HG丸ｺﾞｼｯｸM-PRO" panose="020F0600000000000000" pitchFamily="50" charset="-128"/>
              </a:rPr>
              <a:t>（観光地や離島で導入実績あり。コムスのライバル？）</a:t>
            </a:r>
            <a:endParaRPr kumimoji="1" lang="ja-JP" altLang="en-US" sz="120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501058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0550" y="382736"/>
            <a:ext cx="3977371"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過去の大会　第</a:t>
            </a:r>
            <a:r>
              <a:rPr lang="en-US" altLang="ja-JP" sz="2000" b="1" smtClean="0">
                <a:latin typeface="HG丸ｺﾞｼｯｸM-PRO" panose="020F0600000000000000" pitchFamily="50" charset="-128"/>
                <a:ea typeface="HG丸ｺﾞｼｯｸM-PRO" panose="020F0600000000000000" pitchFamily="50" charset="-128"/>
              </a:rPr>
              <a:t>2</a:t>
            </a:r>
            <a:r>
              <a:rPr lang="ja-JP" altLang="en-US" sz="2000" b="1" smtClean="0">
                <a:latin typeface="HG丸ｺﾞｼｯｸM-PRO" panose="020F0600000000000000" pitchFamily="50" charset="-128"/>
                <a:ea typeface="HG丸ｺﾞｼｯｸM-PRO" panose="020F0600000000000000" pitchFamily="50" charset="-128"/>
              </a:rPr>
              <a:t>回（</a:t>
            </a:r>
            <a:r>
              <a:rPr lang="en-US" altLang="ja-JP" sz="2000" b="1" smtClean="0">
                <a:latin typeface="HG丸ｺﾞｼｯｸM-PRO" panose="020F0600000000000000" pitchFamily="50" charset="-128"/>
                <a:ea typeface="HG丸ｺﾞｼｯｸM-PRO" panose="020F0600000000000000" pitchFamily="50" charset="-128"/>
              </a:rPr>
              <a:t>2020</a:t>
            </a:r>
            <a:r>
              <a:rPr lang="ja-JP" altLang="en-US" sz="2000" b="1" smtClean="0">
                <a:latin typeface="HG丸ｺﾞｼｯｸM-PRO" panose="020F0600000000000000" pitchFamily="50" charset="-128"/>
                <a:ea typeface="HG丸ｺﾞｼｯｸM-PRO" panose="020F0600000000000000" pitchFamily="50" charset="-128"/>
              </a:rPr>
              <a:t>年）</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5" name="テキスト ボックス 4"/>
          <p:cNvSpPr txBox="1"/>
          <p:nvPr/>
        </p:nvSpPr>
        <p:spPr>
          <a:xfrm>
            <a:off x="540550" y="1194232"/>
            <a:ext cx="4495141" cy="2031325"/>
          </a:xfrm>
          <a:prstGeom prst="rect">
            <a:avLst/>
          </a:prstGeom>
          <a:noFill/>
        </p:spPr>
        <p:txBody>
          <a:bodyPr wrap="none" rtlCol="0">
            <a:spAutoFit/>
          </a:bodyPr>
          <a:lstStyle/>
          <a:p>
            <a:r>
              <a:rPr lang="ja-JP" altLang="en-US" sz="1400" b="1" smtClean="0">
                <a:latin typeface="HG丸ｺﾞｼｯｸM-PRO" panose="020F0600000000000000" pitchFamily="50" charset="-128"/>
                <a:ea typeface="HG丸ｺﾞｼｯｸM-PRO" panose="020F0600000000000000" pitchFamily="50" charset="-128"/>
              </a:rPr>
              <a:t>予選：</a:t>
            </a:r>
            <a:endParaRPr lang="en-US" altLang="ja-JP" sz="1400" b="1" smtClean="0">
              <a:latin typeface="HG丸ｺﾞｼｯｸM-PRO" panose="020F0600000000000000" pitchFamily="50" charset="-128"/>
              <a:ea typeface="HG丸ｺﾞｼｯｸM-PRO" panose="020F0600000000000000" pitchFamily="50" charset="-128"/>
            </a:endParaRPr>
          </a:p>
          <a:p>
            <a:endParaRPr lang="en-US" altLang="ja-JP" sz="1400" b="1">
              <a:latin typeface="HG丸ｺﾞｼｯｸM-PRO" panose="020F0600000000000000" pitchFamily="50" charset="-128"/>
              <a:ea typeface="HG丸ｺﾞｼｯｸM-PRO" panose="020F0600000000000000" pitchFamily="50" charset="-128"/>
            </a:endParaRPr>
          </a:p>
          <a:p>
            <a:r>
              <a:rPr lang="ja-JP" altLang="en-US" sz="1400" b="1" smtClean="0">
                <a:latin typeface="HG丸ｺﾞｼｯｸM-PRO" panose="020F0600000000000000" pitchFamily="50" charset="-128"/>
                <a:ea typeface="HG丸ｺﾞｼｯｸM-PRO" panose="020F0600000000000000" pitchFamily="50" charset="-128"/>
              </a:rPr>
              <a:t>認識部門</a:t>
            </a:r>
            <a:r>
              <a:rPr lang="en-US" altLang="ja-JP" sz="1400" b="1" smtClean="0">
                <a:latin typeface="HG丸ｺﾞｼｯｸM-PRO" panose="020F0600000000000000" pitchFamily="50" charset="-128"/>
                <a:ea typeface="HG丸ｺﾞｼｯｸM-PRO" panose="020F0600000000000000" pitchFamily="50" charset="-128"/>
              </a:rPr>
              <a:t>…</a:t>
            </a:r>
            <a:r>
              <a:rPr lang="ja-JP" altLang="en-US" sz="1400" b="1" smtClean="0">
                <a:latin typeface="HG丸ｺﾞｼｯｸM-PRO" panose="020F0600000000000000" pitchFamily="50" charset="-128"/>
                <a:ea typeface="HG丸ｺﾞｼｯｸM-PRO" panose="020F0600000000000000" pitchFamily="50" charset="-128"/>
              </a:rPr>
              <a:t>経産省主催の</a:t>
            </a:r>
            <a:r>
              <a:rPr lang="en-US" altLang="ja-JP" sz="1400" b="1" smtClean="0">
                <a:latin typeface="HG丸ｺﾞｼｯｸM-PRO" panose="020F0600000000000000" pitchFamily="50" charset="-128"/>
                <a:ea typeface="HG丸ｺﾞｼｯｸM-PRO" panose="020F0600000000000000" pitchFamily="50" charset="-128"/>
              </a:rPr>
              <a:t>AI</a:t>
            </a:r>
            <a:r>
              <a:rPr lang="ja-JP" altLang="en-US" sz="1400" b="1" smtClean="0">
                <a:latin typeface="HG丸ｺﾞｼｯｸM-PRO" panose="020F0600000000000000" pitchFamily="50" charset="-128"/>
                <a:ea typeface="HG丸ｺﾞｼｯｸM-PRO" panose="020F0600000000000000" pitchFamily="50" charset="-128"/>
              </a:rPr>
              <a:t>エッジコンテスト</a:t>
            </a:r>
            <a:endParaRPr lang="en-US" altLang="ja-JP" sz="1400" b="1" smtClean="0">
              <a:latin typeface="HG丸ｺﾞｼｯｸM-PRO" panose="020F0600000000000000" pitchFamily="50" charset="-128"/>
              <a:ea typeface="HG丸ｺﾞｼｯｸM-PRO" panose="020F0600000000000000" pitchFamily="50" charset="-128"/>
            </a:endParaRPr>
          </a:p>
          <a:p>
            <a:r>
              <a:rPr lang="ja-JP" altLang="en-US" sz="1400" smtClean="0">
                <a:latin typeface="HG丸ｺﾞｼｯｸM-PRO" panose="020F0600000000000000" pitchFamily="50" charset="-128"/>
                <a:ea typeface="HG丸ｺﾞｼｯｸM-PRO" panose="020F0600000000000000" pitchFamily="50" charset="-128"/>
              </a:rPr>
              <a:t>　　　テーマ「</a:t>
            </a:r>
            <a:r>
              <a:rPr lang="en-US" altLang="ja-JP" sz="1400">
                <a:latin typeface="HG丸ｺﾞｼｯｸM-PRO" panose="020F0600000000000000" pitchFamily="50" charset="-128"/>
                <a:ea typeface="HG丸ｺﾞｼｯｸM-PRO" panose="020F0600000000000000" pitchFamily="50" charset="-128"/>
              </a:rPr>
              <a:t>FPGA</a:t>
            </a:r>
            <a:r>
              <a:rPr lang="ja-JP" altLang="en-US" sz="1400">
                <a:latin typeface="HG丸ｺﾞｼｯｸM-PRO" panose="020F0600000000000000" pitchFamily="50" charset="-128"/>
                <a:ea typeface="HG丸ｺﾞｼｯｸM-PRO" panose="020F0600000000000000" pitchFamily="50" charset="-128"/>
              </a:rPr>
              <a:t>を使った自動車走行画像認識</a:t>
            </a:r>
            <a:r>
              <a:rPr lang="ja-JP" altLang="en-US" sz="1400" smtClean="0">
                <a:latin typeface="HG丸ｺﾞｼｯｸM-PRO" panose="020F0600000000000000" pitchFamily="50" charset="-128"/>
                <a:ea typeface="HG丸ｺﾞｼｯｸM-PRO" panose="020F0600000000000000" pitchFamily="50" charset="-128"/>
              </a:rPr>
              <a:t>」</a:t>
            </a:r>
            <a:endParaRPr lang="en-US" altLang="ja-JP" sz="1400" smtClean="0">
              <a:latin typeface="HG丸ｺﾞｼｯｸM-PRO" panose="020F0600000000000000" pitchFamily="50" charset="-128"/>
              <a:ea typeface="HG丸ｺﾞｼｯｸM-PRO" panose="020F0600000000000000" pitchFamily="50" charset="-128"/>
            </a:endParaRPr>
          </a:p>
          <a:p>
            <a:endParaRPr lang="en-US" altLang="ja-JP" sz="1400">
              <a:latin typeface="HG丸ｺﾞｼｯｸM-PRO" panose="020F0600000000000000" pitchFamily="50" charset="-128"/>
              <a:ea typeface="HG丸ｺﾞｼｯｸM-PRO" panose="020F0600000000000000" pitchFamily="50" charset="-128"/>
            </a:endParaRPr>
          </a:p>
          <a:p>
            <a:r>
              <a:rPr lang="ja-JP" altLang="en-US" sz="1400" b="1" smtClean="0">
                <a:latin typeface="HG丸ｺﾞｼｯｸM-PRO" panose="020F0600000000000000" pitchFamily="50" charset="-128"/>
                <a:ea typeface="HG丸ｺﾞｼｯｸM-PRO" panose="020F0600000000000000" pitchFamily="50" charset="-128"/>
              </a:rPr>
              <a:t>制御部門</a:t>
            </a:r>
            <a:r>
              <a:rPr lang="en-US" altLang="ja-JP" sz="1400" b="1">
                <a:latin typeface="HG丸ｺﾞｼｯｸM-PRO" panose="020F0600000000000000" pitchFamily="50" charset="-128"/>
                <a:ea typeface="HG丸ｺﾞｼｯｸM-PRO" panose="020F0600000000000000" pitchFamily="50" charset="-128"/>
              </a:rPr>
              <a:t>…Autoware</a:t>
            </a:r>
            <a:r>
              <a:rPr lang="ja-JP" altLang="en-US" sz="1400" b="1">
                <a:latin typeface="HG丸ｺﾞｼｯｸM-PRO" panose="020F0600000000000000" pitchFamily="50" charset="-128"/>
                <a:ea typeface="HG丸ｺﾞｼｯｸM-PRO" panose="020F0600000000000000" pitchFamily="50" charset="-128"/>
              </a:rPr>
              <a:t>シミュレーション</a:t>
            </a:r>
            <a:r>
              <a:rPr lang="ja-JP" altLang="en-US" sz="1400" b="1" smtClean="0">
                <a:latin typeface="HG丸ｺﾞｼｯｸM-PRO" panose="020F0600000000000000" pitchFamily="50" charset="-128"/>
                <a:ea typeface="HG丸ｺﾞｼｯｸM-PRO" panose="020F0600000000000000" pitchFamily="50" charset="-128"/>
              </a:rPr>
              <a:t>競技</a:t>
            </a:r>
            <a:endParaRPr lang="en-US" altLang="ja-JP" sz="1400" b="1"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・アクセル</a:t>
            </a:r>
            <a:r>
              <a:rPr lang="ja-JP" altLang="en-US" sz="1400">
                <a:latin typeface="HG丸ｺﾞｼｯｸM-PRO" panose="020F0600000000000000" pitchFamily="50" charset="-128"/>
                <a:ea typeface="HG丸ｺﾞｼｯｸM-PRO" panose="020F0600000000000000" pitchFamily="50" charset="-128"/>
              </a:rPr>
              <a:t>制御（前方車両との車間距離維持</a:t>
            </a:r>
            <a:r>
              <a:rPr lang="ja-JP" altLang="en-US" sz="1400" smtClean="0">
                <a:latin typeface="HG丸ｺﾞｼｯｸM-PRO" panose="020F0600000000000000" pitchFamily="50" charset="-128"/>
                <a:ea typeface="HG丸ｺﾞｼｯｸM-PRO" panose="020F0600000000000000" pitchFamily="50" charset="-128"/>
              </a:rPr>
              <a:t>）</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・路駐車両の</a:t>
            </a:r>
            <a:r>
              <a:rPr lang="ja-JP" altLang="en-US" sz="1400" smtClean="0">
                <a:latin typeface="HG丸ｺﾞｼｯｸM-PRO" panose="020F0600000000000000" pitchFamily="50" charset="-128"/>
                <a:ea typeface="HG丸ｺﾞｼｯｸM-PRO" panose="020F0600000000000000" pitchFamily="50" charset="-128"/>
              </a:rPr>
              <a:t>回避</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a:t>
            </a:r>
            <a:r>
              <a:rPr lang="zh-TW" altLang="en-US" sz="1400">
                <a:latin typeface="HG丸ｺﾞｼｯｸM-PRO" panose="020F0600000000000000" pitchFamily="50" charset="-128"/>
                <a:ea typeface="HG丸ｺﾞｼｯｸM-PRO" panose="020F0600000000000000" pitchFamily="50" charset="-128"/>
              </a:rPr>
              <a:t>信号機認識、発進</a:t>
            </a:r>
            <a:endParaRPr lang="en-US" altLang="ja-JP" sz="1400" smtClean="0">
              <a:latin typeface="HG丸ｺﾞｼｯｸM-PRO" panose="020F0600000000000000" pitchFamily="50" charset="-128"/>
              <a:ea typeface="HG丸ｺﾞｼｯｸM-PRO" panose="020F0600000000000000" pitchFamily="50" charset="-128"/>
            </a:endParaRPr>
          </a:p>
        </p:txBody>
      </p:sp>
      <p:sp>
        <p:nvSpPr>
          <p:cNvPr id="6" name="テキスト ボックス 5"/>
          <p:cNvSpPr txBox="1"/>
          <p:nvPr/>
        </p:nvSpPr>
        <p:spPr>
          <a:xfrm>
            <a:off x="6601956" y="1194232"/>
            <a:ext cx="4583306" cy="1600438"/>
          </a:xfrm>
          <a:prstGeom prst="rect">
            <a:avLst/>
          </a:prstGeom>
          <a:noFill/>
        </p:spPr>
        <p:txBody>
          <a:bodyPr wrap="none" rtlCol="0">
            <a:spAutoFit/>
          </a:bodyPr>
          <a:lstStyle/>
          <a:p>
            <a:r>
              <a:rPr lang="ja-JP" altLang="en-US" sz="1400" b="1">
                <a:latin typeface="HG丸ｺﾞｼｯｸM-PRO" panose="020F0600000000000000" pitchFamily="50" charset="-128"/>
                <a:ea typeface="HG丸ｺﾞｼｯｸM-PRO" panose="020F0600000000000000" pitchFamily="50" charset="-128"/>
              </a:rPr>
              <a:t>決勝</a:t>
            </a:r>
            <a:r>
              <a:rPr lang="ja-JP" altLang="en-US" sz="1400" b="1" smtClean="0">
                <a:latin typeface="HG丸ｺﾞｼｯｸM-PRO" panose="020F0600000000000000" pitchFamily="50" charset="-128"/>
                <a:ea typeface="HG丸ｺﾞｼｯｸM-PRO" panose="020F0600000000000000" pitchFamily="50" charset="-128"/>
              </a:rPr>
              <a:t>：市街地におけるﾌｰﾄﾞﾃﾞﾘﾊﾞﾘｰを想定したｼﾐｭﾚｰｼｮﾝ</a:t>
            </a:r>
            <a:endParaRPr lang="en-US" altLang="ja-JP" sz="1400" b="1"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kumimoji="1" lang="ja-JP" altLang="en-US" sz="1400" smtClean="0">
                <a:latin typeface="HG丸ｺﾞｼｯｸM-PRO" panose="020F0600000000000000" pitchFamily="50" charset="-128"/>
                <a:ea typeface="HG丸ｺﾞｼｯｸM-PRO" panose="020F0600000000000000" pitchFamily="50" charset="-128"/>
              </a:rPr>
              <a:t>・道路を横切る歩行者と駐車車両の回避</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・交差点で左側から来る車両を回避した左折</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kumimoji="1" lang="ja-JP" altLang="en-US" sz="1400" smtClean="0">
                <a:latin typeface="HG丸ｺﾞｼｯｸM-PRO" panose="020F0600000000000000" pitchFamily="50" charset="-128"/>
                <a:ea typeface="HG丸ｺﾞｼｯｸM-PRO" panose="020F0600000000000000" pitchFamily="50" charset="-128"/>
              </a:rPr>
              <a:t>・対向車両を回避した駐車場への左折</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・駐車車両を回避した駐車場内の走行</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lang="ja-JP" altLang="en-US" sz="1400">
                <a:latin typeface="HG丸ｺﾞｼｯｸM-PRO" panose="020F0600000000000000" pitchFamily="50" charset="-128"/>
                <a:ea typeface="HG丸ｺﾞｼｯｸM-PRO" panose="020F0600000000000000" pitchFamily="50" charset="-128"/>
              </a:rPr>
              <a:t>・低速で走行している車両に対応した</a:t>
            </a:r>
            <a:r>
              <a:rPr lang="ja-JP" altLang="en-US" sz="1400" smtClean="0">
                <a:latin typeface="HG丸ｺﾞｼｯｸM-PRO" panose="020F0600000000000000" pitchFamily="50" charset="-128"/>
                <a:ea typeface="HG丸ｺﾞｼｯｸM-PRO" panose="020F0600000000000000" pitchFamily="50" charset="-128"/>
              </a:rPr>
              <a:t>走行</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lang="ja-JP" altLang="en-US" sz="1400">
                <a:latin typeface="HG丸ｺﾞｼｯｸM-PRO" panose="020F0600000000000000" pitchFamily="50" charset="-128"/>
                <a:ea typeface="HG丸ｺﾞｼｯｸM-PRO" panose="020F0600000000000000" pitchFamily="50" charset="-128"/>
              </a:rPr>
              <a:t>・左右から来る車両を回避した交差点の直進</a:t>
            </a:r>
            <a:endParaRPr kumimoji="1" lang="ja-JP" altLang="en-US" sz="1400">
              <a:latin typeface="HG丸ｺﾞｼｯｸM-PRO" panose="020F0600000000000000" pitchFamily="50" charset="-128"/>
              <a:ea typeface="HG丸ｺﾞｼｯｸM-PRO" panose="020F0600000000000000" pitchFamily="50" charset="-128"/>
            </a:endParaRPr>
          </a:p>
        </p:txBody>
      </p:sp>
      <p:pic>
        <p:nvPicPr>
          <p:cNvPr id="9" name="図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7602" y="4775910"/>
            <a:ext cx="3255546" cy="1536325"/>
          </a:xfrm>
          <a:prstGeom prst="rect">
            <a:avLst/>
          </a:prstGeom>
        </p:spPr>
      </p:pic>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6293" y="3014013"/>
            <a:ext cx="4334632" cy="3298222"/>
          </a:xfrm>
          <a:prstGeom prst="rect">
            <a:avLst/>
          </a:prstGeom>
        </p:spPr>
      </p:pic>
    </p:spTree>
    <p:extLst>
      <p:ext uri="{BB962C8B-B14F-4D97-AF65-F5344CB8AC3E}">
        <p14:creationId xmlns:p14="http://schemas.microsoft.com/office/powerpoint/2010/main" val="2976520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0550" y="382736"/>
            <a:ext cx="4044697"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過去の大会　第</a:t>
            </a:r>
            <a:r>
              <a:rPr lang="en-US" altLang="ja-JP" sz="2000" b="1" smtClean="0">
                <a:latin typeface="HG丸ｺﾞｼｯｸM-PRO" panose="020F0600000000000000" pitchFamily="50" charset="-128"/>
                <a:ea typeface="HG丸ｺﾞｼｯｸM-PRO" panose="020F0600000000000000" pitchFamily="50" charset="-128"/>
              </a:rPr>
              <a:t>3</a:t>
            </a:r>
            <a:r>
              <a:rPr lang="ja-JP" altLang="en-US" sz="2000" b="1" smtClean="0">
                <a:latin typeface="HG丸ｺﾞｼｯｸM-PRO" panose="020F0600000000000000" pitchFamily="50" charset="-128"/>
                <a:ea typeface="HG丸ｺﾞｼｯｸM-PRO" panose="020F0600000000000000" pitchFamily="50" charset="-128"/>
              </a:rPr>
              <a:t>回（</a:t>
            </a:r>
            <a:r>
              <a:rPr lang="en-US" altLang="ja-JP" sz="2000" b="1" smtClean="0">
                <a:latin typeface="HG丸ｺﾞｼｯｸM-PRO" panose="020F0600000000000000" pitchFamily="50" charset="-128"/>
                <a:ea typeface="HG丸ｺﾞｼｯｸM-PRO" panose="020F0600000000000000" pitchFamily="50" charset="-128"/>
              </a:rPr>
              <a:t>2021</a:t>
            </a:r>
            <a:r>
              <a:rPr lang="ja-JP" altLang="en-US" sz="2000" b="1" smtClean="0">
                <a:latin typeface="HG丸ｺﾞｼｯｸM-PRO" panose="020F0600000000000000" pitchFamily="50" charset="-128"/>
                <a:ea typeface="HG丸ｺﾞｼｯｸM-PRO" panose="020F0600000000000000" pitchFamily="50" charset="-128"/>
              </a:rPr>
              <a:t>年）</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4" name="テキスト ボックス 3"/>
          <p:cNvSpPr txBox="1"/>
          <p:nvPr/>
        </p:nvSpPr>
        <p:spPr>
          <a:xfrm>
            <a:off x="540550" y="1194232"/>
            <a:ext cx="6288901" cy="2031325"/>
          </a:xfrm>
          <a:prstGeom prst="rect">
            <a:avLst/>
          </a:prstGeom>
          <a:noFill/>
        </p:spPr>
        <p:txBody>
          <a:bodyPr wrap="none" rtlCol="0">
            <a:spAutoFit/>
          </a:bodyPr>
          <a:lstStyle/>
          <a:p>
            <a:r>
              <a:rPr lang="ja-JP" altLang="en-US" sz="1400" b="1">
                <a:latin typeface="HG丸ｺﾞｼｯｸM-PRO" panose="020F0600000000000000" pitchFamily="50" charset="-128"/>
                <a:ea typeface="HG丸ｺﾞｼｯｸM-PRO" panose="020F0600000000000000" pitchFamily="50" charset="-128"/>
              </a:rPr>
              <a:t>オンラインシミュレーション</a:t>
            </a:r>
            <a:r>
              <a:rPr lang="ja-JP" altLang="en-US" sz="1400" b="1" smtClean="0">
                <a:latin typeface="HG丸ｺﾞｼｯｸM-PRO" panose="020F0600000000000000" pitchFamily="50" charset="-128"/>
                <a:ea typeface="HG丸ｺﾞｼｯｸM-PRO" panose="020F0600000000000000" pitchFamily="50" charset="-128"/>
              </a:rPr>
              <a:t>競技</a:t>
            </a:r>
            <a:endParaRPr lang="en-US" altLang="ja-JP" sz="1400" b="1"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・自車＋ライバルカー</a:t>
            </a:r>
            <a:r>
              <a:rPr lang="en-US" altLang="ja-JP" sz="1400" smtClean="0">
                <a:latin typeface="HG丸ｺﾞｼｯｸM-PRO" panose="020F0600000000000000" pitchFamily="50" charset="-128"/>
                <a:ea typeface="HG丸ｺﾞｼｯｸM-PRO" panose="020F0600000000000000" pitchFamily="50" charset="-128"/>
              </a:rPr>
              <a:t>5</a:t>
            </a:r>
            <a:r>
              <a:rPr lang="ja-JP" altLang="en-US" sz="1400" smtClean="0">
                <a:latin typeface="HG丸ｺﾞｼｯｸM-PRO" panose="020F0600000000000000" pitchFamily="50" charset="-128"/>
                <a:ea typeface="HG丸ｺﾞｼｯｸM-PRO" panose="020F0600000000000000" pitchFamily="50" charset="-128"/>
              </a:rPr>
              <a:t>台、計</a:t>
            </a:r>
            <a:r>
              <a:rPr lang="en-US" altLang="ja-JP" sz="1400" smtClean="0">
                <a:latin typeface="HG丸ｺﾞｼｯｸM-PRO" panose="020F0600000000000000" pitchFamily="50" charset="-128"/>
                <a:ea typeface="HG丸ｺﾞｼｯｸM-PRO" panose="020F0600000000000000" pitchFamily="50" charset="-128"/>
              </a:rPr>
              <a:t>6</a:t>
            </a:r>
            <a:r>
              <a:rPr lang="ja-JP" altLang="en-US" sz="1400" smtClean="0">
                <a:latin typeface="HG丸ｺﾞｼｯｸM-PRO" panose="020F0600000000000000" pitchFamily="50" charset="-128"/>
                <a:ea typeface="HG丸ｺﾞｼｯｸM-PRO" panose="020F0600000000000000" pitchFamily="50" charset="-128"/>
              </a:rPr>
              <a:t>台でのレース</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・コースは</a:t>
            </a:r>
            <a:r>
              <a:rPr lang="en-US" altLang="ja-JP" sz="1400" smtClean="0">
                <a:latin typeface="HG丸ｺﾞｼｯｸM-PRO" panose="020F0600000000000000" pitchFamily="50" charset="-128"/>
                <a:ea typeface="HG丸ｺﾞｼｯｸM-PRO" panose="020F0600000000000000" pitchFamily="50" charset="-128"/>
              </a:rPr>
              <a:t>1</a:t>
            </a:r>
            <a:r>
              <a:rPr lang="ja-JP" altLang="en-US" sz="1400" smtClean="0">
                <a:latin typeface="HG丸ｺﾞｼｯｸM-PRO" panose="020F0600000000000000" pitchFamily="50" charset="-128"/>
                <a:ea typeface="HG丸ｺﾞｼｯｸM-PRO" panose="020F0600000000000000" pitchFamily="50" charset="-128"/>
              </a:rPr>
              <a:t>種類</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kumimoji="1" lang="ja-JP" altLang="en-US" sz="1400" smtClean="0">
                <a:latin typeface="HG丸ｺﾞｼｯｸM-PRO" panose="020F0600000000000000" pitchFamily="50" charset="-128"/>
                <a:ea typeface="HG丸ｺﾞｼｯｸM-PRO" panose="020F0600000000000000" pitchFamily="50" charset="-128"/>
              </a:rPr>
              <a:t>・ライバルカー（常に同じ動きをする）と衝突すると当然ペナルティ</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・提出するのはソースコードだが、</a:t>
            </a:r>
            <a:r>
              <a:rPr kumimoji="1" lang="ja-JP" altLang="en-US" sz="1400" smtClean="0">
                <a:latin typeface="HG丸ｺﾞｼｯｸM-PRO" panose="020F0600000000000000" pitchFamily="50" charset="-128"/>
                <a:ea typeface="HG丸ｺﾞｼｯｸM-PRO" panose="020F0600000000000000" pitchFamily="50" charset="-128"/>
              </a:rPr>
              <a:t>開発環境を構築することも課題のうち</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・ソースコードをアップロードすると</a:t>
            </a:r>
            <a:r>
              <a:rPr kumimoji="1" lang="ja-JP" altLang="en-US" sz="1400" smtClean="0">
                <a:latin typeface="HG丸ｺﾞｼｯｸM-PRO" panose="020F0600000000000000" pitchFamily="50" charset="-128"/>
                <a:ea typeface="HG丸ｺﾞｼｯｸM-PRO" panose="020F0600000000000000" pitchFamily="50" charset="-128"/>
              </a:rPr>
              <a:t>オンライン上でのレースが始まる</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これのタイムにより成績が決まる</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kumimoji="1" lang="ja-JP" altLang="en-US" sz="1400" smtClean="0">
                <a:latin typeface="HG丸ｺﾞｼｯｸM-PRO" panose="020F0600000000000000" pitchFamily="50" charset="-128"/>
                <a:ea typeface="HG丸ｺﾞｼｯｸM-PRO" panose="020F0600000000000000" pitchFamily="50" charset="-128"/>
              </a:rPr>
              <a:t>　（開発環境とコースは同じだがライバルカーの挙動が異なる）</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・何回挑戦しても可</a:t>
            </a:r>
            <a:endParaRPr kumimoji="1" lang="ja-JP" altLang="en-US" sz="1400">
              <a:latin typeface="HG丸ｺﾞｼｯｸM-PRO" panose="020F0600000000000000" pitchFamily="50" charset="-128"/>
              <a:ea typeface="HG丸ｺﾞｼｯｸM-PRO" panose="020F0600000000000000" pitchFamily="50" charset="-128"/>
            </a:endParaRPr>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88887" y="3945793"/>
            <a:ext cx="3054361" cy="2578832"/>
          </a:xfrm>
          <a:prstGeom prst="rect">
            <a:avLst/>
          </a:prstGeom>
        </p:spPr>
      </p:pic>
      <p:pic>
        <p:nvPicPr>
          <p:cNvPr id="3" name="図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15726" y="3421637"/>
            <a:ext cx="5712447" cy="2853175"/>
          </a:xfrm>
          <a:prstGeom prst="rect">
            <a:avLst/>
          </a:prstGeom>
        </p:spPr>
      </p:pic>
    </p:spTree>
    <p:extLst>
      <p:ext uri="{BB962C8B-B14F-4D97-AF65-F5344CB8AC3E}">
        <p14:creationId xmlns:p14="http://schemas.microsoft.com/office/powerpoint/2010/main" val="1235984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0550" y="382736"/>
            <a:ext cx="3203121"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今回　第</a:t>
            </a:r>
            <a:r>
              <a:rPr lang="en-US" altLang="ja-JP" sz="2000" b="1" smtClean="0">
                <a:latin typeface="HG丸ｺﾞｼｯｸM-PRO" panose="020F0600000000000000" pitchFamily="50" charset="-128"/>
                <a:ea typeface="HG丸ｺﾞｼｯｸM-PRO" panose="020F0600000000000000" pitchFamily="50" charset="-128"/>
              </a:rPr>
              <a:t>4</a:t>
            </a:r>
            <a:r>
              <a:rPr lang="ja-JP" altLang="en-US" sz="2000" b="1" smtClean="0">
                <a:latin typeface="HG丸ｺﾞｼｯｸM-PRO" panose="020F0600000000000000" pitchFamily="50" charset="-128"/>
                <a:ea typeface="HG丸ｺﾞｼｯｸM-PRO" panose="020F0600000000000000" pitchFamily="50" charset="-128"/>
              </a:rPr>
              <a:t>回（</a:t>
            </a:r>
            <a:r>
              <a:rPr lang="en-US" altLang="ja-JP" sz="2000" b="1" smtClean="0">
                <a:latin typeface="HG丸ｺﾞｼｯｸM-PRO" panose="020F0600000000000000" pitchFamily="50" charset="-128"/>
                <a:ea typeface="HG丸ｺﾞｼｯｸM-PRO" panose="020F0600000000000000" pitchFamily="50" charset="-128"/>
              </a:rPr>
              <a:t>2022</a:t>
            </a:r>
            <a:r>
              <a:rPr lang="ja-JP" altLang="en-US" sz="2000" b="1" smtClean="0">
                <a:latin typeface="HG丸ｺﾞｼｯｸM-PRO" panose="020F0600000000000000" pitchFamily="50" charset="-128"/>
                <a:ea typeface="HG丸ｺﾞｼｯｸM-PRO" panose="020F0600000000000000" pitchFamily="50" charset="-128"/>
              </a:rPr>
              <a:t>年）</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3" name="テキスト ボックス 2"/>
          <p:cNvSpPr txBox="1"/>
          <p:nvPr/>
        </p:nvSpPr>
        <p:spPr>
          <a:xfrm>
            <a:off x="540550" y="1194232"/>
            <a:ext cx="5929828" cy="2246769"/>
          </a:xfrm>
          <a:prstGeom prst="rect">
            <a:avLst/>
          </a:prstGeom>
          <a:noFill/>
        </p:spPr>
        <p:txBody>
          <a:bodyPr wrap="none" rtlCol="0">
            <a:spAutoFit/>
          </a:bodyPr>
          <a:lstStyle/>
          <a:p>
            <a:r>
              <a:rPr lang="ja-JP" altLang="en-US" sz="1400" b="1">
                <a:latin typeface="HG丸ｺﾞｼｯｸM-PRO" panose="020F0600000000000000" pitchFamily="50" charset="-128"/>
                <a:ea typeface="HG丸ｺﾞｼｯｸM-PRO" panose="020F0600000000000000" pitchFamily="50" charset="-128"/>
              </a:rPr>
              <a:t>予選：オンラインにおける</a:t>
            </a:r>
            <a:r>
              <a:rPr lang="ja-JP" altLang="en-US" sz="1400" b="1" smtClean="0">
                <a:latin typeface="HG丸ｺﾞｼｯｸM-PRO" panose="020F0600000000000000" pitchFamily="50" charset="-128"/>
                <a:ea typeface="HG丸ｺﾞｼｯｸM-PRO" panose="020F0600000000000000" pitchFamily="50" charset="-128"/>
              </a:rPr>
              <a:t>シミュレーション　</a:t>
            </a:r>
            <a:r>
              <a:rPr lang="en-US" altLang="ja-JP" sz="1400" b="1" smtClean="0">
                <a:latin typeface="HG丸ｺﾞｼｯｸM-PRO" panose="020F0600000000000000" pitchFamily="50" charset="-128"/>
                <a:ea typeface="HG丸ｺﾞｼｯｸM-PRO" panose="020F0600000000000000" pitchFamily="50" charset="-128"/>
              </a:rPr>
              <a:t>4/12</a:t>
            </a:r>
            <a:r>
              <a:rPr lang="ja-JP" altLang="en-US" sz="1400" b="1" smtClean="0">
                <a:latin typeface="HG丸ｺﾞｼｯｸM-PRO" panose="020F0600000000000000" pitchFamily="50" charset="-128"/>
                <a:ea typeface="HG丸ｺﾞｼｯｸM-PRO" panose="020F0600000000000000" pitchFamily="50" charset="-128"/>
              </a:rPr>
              <a:t>～</a:t>
            </a:r>
            <a:r>
              <a:rPr lang="en-US" altLang="ja-JP" sz="1400" b="1" smtClean="0">
                <a:latin typeface="HG丸ｺﾞｼｯｸM-PRO" panose="020F0600000000000000" pitchFamily="50" charset="-128"/>
                <a:ea typeface="HG丸ｺﾞｼｯｸM-PRO" panose="020F0600000000000000" pitchFamily="50" charset="-128"/>
              </a:rPr>
              <a:t>5/13</a:t>
            </a:r>
          </a:p>
          <a:p>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smtClean="0">
                <a:latin typeface="HG丸ｺﾞｼｯｸM-PRO" panose="020F0600000000000000" pitchFamily="50" charset="-128"/>
                <a:ea typeface="HG丸ｺﾞｼｯｸM-PRO" panose="020F0600000000000000" pitchFamily="50" charset="-128"/>
              </a:rPr>
              <a:t>演習課題（コンペティション）</a:t>
            </a:r>
            <a:endParaRPr lang="en-US" altLang="ja-JP" sz="1400">
              <a:latin typeface="HG丸ｺﾞｼｯｸM-PRO" panose="020F0600000000000000" pitchFamily="50" charset="-128"/>
              <a:ea typeface="HG丸ｺﾞｼｯｸM-PRO" panose="020F0600000000000000" pitchFamily="50" charset="-128"/>
            </a:endParaRPr>
          </a:p>
          <a:p>
            <a:r>
              <a:rPr lang="ja-JP" altLang="en-US" sz="1400" smtClean="0">
                <a:latin typeface="HG丸ｺﾞｼｯｸM-PRO" panose="020F0600000000000000" pitchFamily="50" charset="-128"/>
                <a:ea typeface="HG丸ｺﾞｼｯｸM-PRO" panose="020F0600000000000000" pitchFamily="50" charset="-128"/>
              </a:rPr>
              <a:t>　自動</a:t>
            </a:r>
            <a:r>
              <a:rPr lang="ja-JP" altLang="en-US" sz="1400">
                <a:latin typeface="HG丸ｺﾞｼｯｸM-PRO" panose="020F0600000000000000" pitchFamily="50" charset="-128"/>
                <a:ea typeface="HG丸ｺﾞｼｯｸM-PRO" panose="020F0600000000000000" pitchFamily="50" charset="-128"/>
              </a:rPr>
              <a:t>運転シミュレーターを活用</a:t>
            </a:r>
            <a:r>
              <a:rPr lang="ja-JP" altLang="en-US" sz="1400" smtClean="0">
                <a:latin typeface="HG丸ｺﾞｼｯｸM-PRO" panose="020F0600000000000000" pitchFamily="50" charset="-128"/>
                <a:ea typeface="HG丸ｺﾞｼｯｸM-PRO" panose="020F0600000000000000" pitchFamily="50" charset="-128"/>
              </a:rPr>
              <a:t>、データ</a:t>
            </a:r>
            <a:r>
              <a:rPr lang="ja-JP" altLang="en-US" sz="1400">
                <a:latin typeface="HG丸ｺﾞｼｯｸM-PRO" panose="020F0600000000000000" pitchFamily="50" charset="-128"/>
                <a:ea typeface="HG丸ｺﾞｼｯｸM-PRO" panose="020F0600000000000000" pitchFamily="50" charset="-128"/>
              </a:rPr>
              <a:t>収集からモデル構築</a:t>
            </a:r>
            <a:r>
              <a:rPr lang="ja-JP" altLang="en-US" sz="1400" smtClean="0">
                <a:latin typeface="HG丸ｺﾞｼｯｸM-PRO" panose="020F0600000000000000" pitchFamily="50" charset="-128"/>
                <a:ea typeface="HG丸ｺﾞｼｯｸM-PRO" panose="020F0600000000000000" pitchFamily="50" charset="-128"/>
              </a:rPr>
              <a:t>、学習、</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データ</a:t>
            </a:r>
            <a:r>
              <a:rPr lang="ja-JP" altLang="en-US" sz="1400">
                <a:latin typeface="HG丸ｺﾞｼｯｸM-PRO" panose="020F0600000000000000" pitchFamily="50" charset="-128"/>
                <a:ea typeface="HG丸ｺﾞｼｯｸM-PRO" panose="020F0600000000000000" pitchFamily="50" charset="-128"/>
              </a:rPr>
              <a:t>の強化とモデル改善まで</a:t>
            </a:r>
            <a:r>
              <a:rPr lang="ja-JP" altLang="en-US" sz="1400" smtClean="0">
                <a:latin typeface="HG丸ｺﾞｼｯｸM-PRO" panose="020F0600000000000000" pitchFamily="50" charset="-128"/>
                <a:ea typeface="HG丸ｺﾞｼｯｸM-PRO" panose="020F0600000000000000" pitchFamily="50" charset="-128"/>
              </a:rPr>
              <a:t>、</a:t>
            </a:r>
            <a:r>
              <a:rPr lang="en-US" altLang="ja-JP" sz="1400" smtClean="0">
                <a:latin typeface="HG丸ｺﾞｼｯｸM-PRO" panose="020F0600000000000000" pitchFamily="50" charset="-128"/>
                <a:ea typeface="HG丸ｺﾞｼｯｸM-PRO" panose="020F0600000000000000" pitchFamily="50" charset="-128"/>
              </a:rPr>
              <a:t>Deep </a:t>
            </a:r>
            <a:r>
              <a:rPr lang="en-US" altLang="ja-JP" sz="1400">
                <a:latin typeface="HG丸ｺﾞｼｯｸM-PRO" panose="020F0600000000000000" pitchFamily="50" charset="-128"/>
                <a:ea typeface="HG丸ｺﾞｼｯｸM-PRO" panose="020F0600000000000000" pitchFamily="50" charset="-128"/>
              </a:rPr>
              <a:t>Learning</a:t>
            </a:r>
            <a:r>
              <a:rPr lang="ja-JP" altLang="en-US" sz="1400">
                <a:latin typeface="HG丸ｺﾞｼｯｸM-PRO" panose="020F0600000000000000" pitchFamily="50" charset="-128"/>
                <a:ea typeface="HG丸ｺﾞｼｯｸM-PRO" panose="020F0600000000000000" pitchFamily="50" charset="-128"/>
              </a:rPr>
              <a:t>を用いつつ</a:t>
            </a:r>
            <a:r>
              <a:rPr lang="ja-JP" altLang="en-US" sz="1400" smtClean="0">
                <a:latin typeface="HG丸ｺﾞｼｯｸM-PRO" panose="020F0600000000000000" pitchFamily="50" charset="-128"/>
                <a:ea typeface="HG丸ｺﾞｼｯｸM-PRO" panose="020F0600000000000000" pitchFamily="50" charset="-128"/>
              </a:rPr>
              <a:t>、</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所定</a:t>
            </a:r>
            <a:r>
              <a:rPr lang="ja-JP" altLang="en-US" sz="1400">
                <a:latin typeface="HG丸ｺﾞｼｯｸM-PRO" panose="020F0600000000000000" pitchFamily="50" charset="-128"/>
                <a:ea typeface="HG丸ｺﾞｼｯｸM-PRO" panose="020F0600000000000000" pitchFamily="50" charset="-128"/>
              </a:rPr>
              <a:t>のコースを</a:t>
            </a:r>
            <a:r>
              <a:rPr lang="en-US" altLang="ja-JP" sz="1400">
                <a:latin typeface="HG丸ｺﾞｼｯｸM-PRO" panose="020F0600000000000000" pitchFamily="50" charset="-128"/>
                <a:ea typeface="HG丸ｺﾞｼｯｸM-PRO" panose="020F0600000000000000" pitchFamily="50" charset="-128"/>
              </a:rPr>
              <a:t>1</a:t>
            </a:r>
            <a:r>
              <a:rPr lang="ja-JP" altLang="en-US" sz="1400">
                <a:latin typeface="HG丸ｺﾞｼｯｸM-PRO" panose="020F0600000000000000" pitchFamily="50" charset="-128"/>
                <a:ea typeface="HG丸ｺﾞｼｯｸM-PRO" panose="020F0600000000000000" pitchFamily="50" charset="-128"/>
              </a:rPr>
              <a:t>周するタイムを競う</a:t>
            </a:r>
            <a:r>
              <a:rPr lang="ja-JP" altLang="en-US" sz="1400" smtClean="0">
                <a:latin typeface="HG丸ｺﾞｼｯｸM-PRO" panose="020F0600000000000000" pitchFamily="50" charset="-128"/>
                <a:ea typeface="HG丸ｺﾞｼｯｸM-PRO" panose="020F0600000000000000" pitchFamily="50" charset="-128"/>
              </a:rPr>
              <a:t>。</a:t>
            </a:r>
            <a:endParaRPr lang="en-US" altLang="ja-JP" sz="1400" smtClean="0">
              <a:latin typeface="HG丸ｺﾞｼｯｸM-PRO" panose="020F0600000000000000" pitchFamily="50" charset="-128"/>
              <a:ea typeface="HG丸ｺﾞｼｯｸM-PRO" panose="020F0600000000000000" pitchFamily="50" charset="-128"/>
            </a:endParaRPr>
          </a:p>
          <a:p>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・クラウド演習環境（</a:t>
            </a:r>
            <a:r>
              <a:rPr lang="en-US" altLang="ja-JP" sz="1400">
                <a:latin typeface="HG丸ｺﾞｼｯｸM-PRO" panose="020F0600000000000000" pitchFamily="50" charset="-128"/>
                <a:ea typeface="HG丸ｺﾞｼｯｸM-PRO" panose="020F0600000000000000" pitchFamily="50" charset="-128"/>
              </a:rPr>
              <a:t>GPU</a:t>
            </a:r>
            <a:r>
              <a:rPr lang="ja-JP" altLang="en-US" sz="1400">
                <a:latin typeface="HG丸ｺﾞｼｯｸM-PRO" panose="020F0600000000000000" pitchFamily="50" charset="-128"/>
                <a:ea typeface="HG丸ｺﾞｼｯｸM-PRO" panose="020F0600000000000000" pitchFamily="50" charset="-128"/>
              </a:rPr>
              <a:t>のオンオフでの利用が可能</a:t>
            </a:r>
            <a:r>
              <a:rPr lang="ja-JP" altLang="en-US" sz="1400" smtClean="0">
                <a:latin typeface="HG丸ｺﾞｼｯｸM-PRO" panose="020F0600000000000000" pitchFamily="50" charset="-128"/>
                <a:ea typeface="HG丸ｺﾞｼｯｸM-PRO" panose="020F0600000000000000" pitchFamily="50" charset="-128"/>
              </a:rPr>
              <a:t>）が</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用意されており、環境構築の必要はない</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a:t>
            </a:r>
            <a:r>
              <a:rPr lang="en-US" altLang="ja-JP" sz="1400" smtClean="0">
                <a:latin typeface="HG丸ｺﾞｼｯｸM-PRO" panose="020F0600000000000000" pitchFamily="50" charset="-128"/>
                <a:ea typeface="HG丸ｺﾞｼｯｸM-PRO" panose="020F0600000000000000" pitchFamily="50" charset="-128"/>
              </a:rPr>
              <a:t>GPU</a:t>
            </a:r>
            <a:r>
              <a:rPr lang="ja-JP" altLang="en-US" sz="1400" smtClean="0">
                <a:latin typeface="HG丸ｺﾞｼｯｸM-PRO" panose="020F0600000000000000" pitchFamily="50" charset="-128"/>
                <a:ea typeface="HG丸ｺﾞｼｯｸM-PRO" panose="020F0600000000000000" pitchFamily="50" charset="-128"/>
              </a:rPr>
              <a:t>使用可能時間＝</a:t>
            </a:r>
            <a:r>
              <a:rPr lang="en-US" altLang="ja-JP" sz="1400" smtClean="0">
                <a:latin typeface="HG丸ｺﾞｼｯｸM-PRO" panose="020F0600000000000000" pitchFamily="50" charset="-128"/>
                <a:ea typeface="HG丸ｺﾞｼｯｸM-PRO" panose="020F0600000000000000" pitchFamily="50" charset="-128"/>
              </a:rPr>
              <a:t>40</a:t>
            </a:r>
            <a:r>
              <a:rPr lang="ja-JP" altLang="en-US" sz="1400" smtClean="0">
                <a:latin typeface="HG丸ｺﾞｼｯｸM-PRO" panose="020F0600000000000000" pitchFamily="50" charset="-128"/>
                <a:ea typeface="HG丸ｺﾞｼｯｸM-PRO" panose="020F0600000000000000" pitchFamily="50" charset="-128"/>
              </a:rPr>
              <a:t>時間）</a:t>
            </a:r>
            <a:endParaRPr lang="en-US" altLang="ja-JP" sz="1400" smtClean="0">
              <a:latin typeface="HG丸ｺﾞｼｯｸM-PRO" panose="020F0600000000000000" pitchFamily="50" charset="-128"/>
              <a:ea typeface="HG丸ｺﾞｼｯｸM-PRO" panose="020F0600000000000000" pitchFamily="50" charset="-128"/>
            </a:endParaRPr>
          </a:p>
        </p:txBody>
      </p:sp>
      <p:sp>
        <p:nvSpPr>
          <p:cNvPr id="4" name="テキスト ボックス 3"/>
          <p:cNvSpPr txBox="1"/>
          <p:nvPr/>
        </p:nvSpPr>
        <p:spPr>
          <a:xfrm>
            <a:off x="6601956" y="1194232"/>
            <a:ext cx="5570756" cy="3108543"/>
          </a:xfrm>
          <a:prstGeom prst="rect">
            <a:avLst/>
          </a:prstGeom>
          <a:noFill/>
        </p:spPr>
        <p:txBody>
          <a:bodyPr wrap="none" rtlCol="0">
            <a:spAutoFit/>
          </a:bodyPr>
          <a:lstStyle/>
          <a:p>
            <a:r>
              <a:rPr lang="ja-JP" altLang="en-US" sz="1400" b="1">
                <a:latin typeface="HG丸ｺﾞｼｯｸM-PRO" panose="020F0600000000000000" pitchFamily="50" charset="-128"/>
                <a:ea typeface="HG丸ｺﾞｼｯｸM-PRO" panose="020F0600000000000000" pitchFamily="50" charset="-128"/>
              </a:rPr>
              <a:t>決勝：自動走行モビリティを活用した走行</a:t>
            </a:r>
            <a:r>
              <a:rPr lang="ja-JP" altLang="en-US" sz="1400" b="1" smtClean="0">
                <a:latin typeface="HG丸ｺﾞｼｯｸM-PRO" panose="020F0600000000000000" pitchFamily="50" charset="-128"/>
                <a:ea typeface="HG丸ｺﾞｼｯｸM-PRO" panose="020F0600000000000000" pitchFamily="50" charset="-128"/>
              </a:rPr>
              <a:t>競技　</a:t>
            </a:r>
            <a:r>
              <a:rPr lang="en-US" altLang="ja-JP" sz="1400" b="1" smtClean="0">
                <a:latin typeface="HG丸ｺﾞｼｯｸM-PRO" panose="020F0600000000000000" pitchFamily="50" charset="-128"/>
                <a:ea typeface="HG丸ｺﾞｼｯｸM-PRO" panose="020F0600000000000000" pitchFamily="50" charset="-128"/>
              </a:rPr>
              <a:t>6/26</a:t>
            </a:r>
          </a:p>
          <a:p>
            <a:endParaRPr kumimoji="1"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smtClean="0">
                <a:latin typeface="HG丸ｺﾞｼｯｸM-PRO" panose="020F0600000000000000" pitchFamily="50" charset="-128"/>
                <a:ea typeface="HG丸ｺﾞｼｯｸM-PRO" panose="020F0600000000000000" pitchFamily="50" charset="-128"/>
              </a:rPr>
              <a:t>共通課題</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smtClean="0">
                <a:latin typeface="HG丸ｺﾞｼｯｸM-PRO" panose="020F0600000000000000" pitchFamily="50" charset="-128"/>
                <a:ea typeface="HG丸ｺﾞｼｯｸM-PRO" panose="020F0600000000000000" pitchFamily="50" charset="-128"/>
              </a:rPr>
              <a:t>　・シナリオ走破</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信号</a:t>
            </a:r>
            <a:r>
              <a:rPr lang="ja-JP" altLang="en-US" sz="1400">
                <a:latin typeface="HG丸ｺﾞｼｯｸM-PRO" panose="020F0600000000000000" pitchFamily="50" charset="-128"/>
                <a:ea typeface="HG丸ｺﾞｼｯｸM-PRO" panose="020F0600000000000000" pitchFamily="50" charset="-128"/>
              </a:rPr>
              <a:t>、一時停止線、障害物等が存在</a:t>
            </a:r>
            <a:r>
              <a:rPr lang="ja-JP" altLang="en-US" sz="1400" smtClean="0">
                <a:latin typeface="HG丸ｺﾞｼｯｸM-PRO" panose="020F0600000000000000" pitchFamily="50" charset="-128"/>
                <a:ea typeface="HG丸ｺﾞｼｯｸM-PRO" panose="020F0600000000000000" pitchFamily="50" charset="-128"/>
              </a:rPr>
              <a:t>するシナリオ</a:t>
            </a:r>
            <a:r>
              <a:rPr lang="ja-JP" altLang="en-US" sz="1400">
                <a:latin typeface="HG丸ｺﾞｼｯｸM-PRO" panose="020F0600000000000000" pitchFamily="50" charset="-128"/>
                <a:ea typeface="HG丸ｺﾞｼｯｸM-PRO" panose="020F0600000000000000" pitchFamily="50" charset="-128"/>
              </a:rPr>
              <a:t>を走破</a:t>
            </a:r>
            <a:r>
              <a:rPr lang="ja-JP" altLang="en-US" sz="1400" smtClean="0">
                <a:latin typeface="HG丸ｺﾞｼｯｸM-PRO" panose="020F0600000000000000" pitchFamily="50" charset="-128"/>
                <a:ea typeface="HG丸ｺﾞｼｯｸM-PRO" panose="020F0600000000000000" pitchFamily="50" charset="-128"/>
              </a:rPr>
              <a:t>する</a:t>
            </a:r>
            <a:endParaRPr lang="en-US" altLang="ja-JP" sz="1400" smtClean="0">
              <a:latin typeface="HG丸ｺﾞｼｯｸM-PRO" panose="020F0600000000000000" pitchFamily="50" charset="-128"/>
              <a:ea typeface="HG丸ｺﾞｼｯｸM-PRO" panose="020F0600000000000000" pitchFamily="50" charset="-128"/>
            </a:endParaRPr>
          </a:p>
          <a:p>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チャレンジ課題</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・走行</a:t>
            </a:r>
            <a:r>
              <a:rPr lang="ja-JP" altLang="en-US" sz="1400" smtClean="0">
                <a:latin typeface="HG丸ｺﾞｼｯｸM-PRO" panose="020F0600000000000000" pitchFamily="50" charset="-128"/>
                <a:ea typeface="HG丸ｺﾞｼｯｸM-PRO" panose="020F0600000000000000" pitchFamily="50" charset="-128"/>
              </a:rPr>
              <a:t>安定性</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速度</a:t>
            </a:r>
            <a:r>
              <a:rPr lang="ja-JP" altLang="en-US" sz="1400">
                <a:latin typeface="HG丸ｺﾞｼｯｸM-PRO" panose="020F0600000000000000" pitchFamily="50" charset="-128"/>
                <a:ea typeface="HG丸ｺﾞｼｯｸM-PRO" panose="020F0600000000000000" pitchFamily="50" charset="-128"/>
              </a:rPr>
              <a:t>、加速度、ジャーク等</a:t>
            </a:r>
            <a:r>
              <a:rPr lang="ja-JP" altLang="en-US" sz="1400" smtClean="0">
                <a:latin typeface="HG丸ｺﾞｼｯｸM-PRO" panose="020F0600000000000000" pitchFamily="50" charset="-128"/>
                <a:ea typeface="HG丸ｺﾞｼｯｸM-PRO" panose="020F0600000000000000" pitchFamily="50" charset="-128"/>
              </a:rPr>
              <a:t>を一定</a:t>
            </a:r>
            <a:r>
              <a:rPr lang="ja-JP" altLang="en-US" sz="1400">
                <a:latin typeface="HG丸ｺﾞｼｯｸM-PRO" panose="020F0600000000000000" pitchFamily="50" charset="-128"/>
                <a:ea typeface="HG丸ｺﾞｼｯｸM-PRO" panose="020F0600000000000000" pitchFamily="50" charset="-128"/>
              </a:rPr>
              <a:t>の範囲内に収める</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　</a:t>
            </a:r>
            <a:r>
              <a:rPr lang="ja-JP" altLang="en-US" sz="1400">
                <a:latin typeface="HG丸ｺﾞｼｯｸM-PRO" panose="020F0600000000000000" pitchFamily="50" charset="-128"/>
                <a:ea typeface="HG丸ｺﾞｼｯｸM-PRO" panose="020F0600000000000000" pitchFamily="50" charset="-128"/>
              </a:rPr>
              <a:t>・正</a:t>
            </a:r>
            <a:r>
              <a:rPr lang="ja-JP" altLang="en-US" sz="1400" smtClean="0">
                <a:latin typeface="HG丸ｺﾞｼｯｸM-PRO" panose="020F0600000000000000" pitchFamily="50" charset="-128"/>
                <a:ea typeface="HG丸ｺﾞｼｯｸM-PRO" panose="020F0600000000000000" pitchFamily="50" charset="-128"/>
              </a:rPr>
              <a:t>着性</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一定</a:t>
            </a:r>
            <a:r>
              <a:rPr lang="ja-JP" altLang="en-US" sz="1400">
                <a:latin typeface="HG丸ｺﾞｼｯｸM-PRO" panose="020F0600000000000000" pitchFamily="50" charset="-128"/>
                <a:ea typeface="HG丸ｺﾞｼｯｸM-PRO" panose="020F0600000000000000" pitchFamily="50" charset="-128"/>
              </a:rPr>
              <a:t>の停車場所に車両の前後左右収める</a:t>
            </a:r>
            <a:endParaRPr kumimoji="1"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認識性</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横断</a:t>
            </a:r>
            <a:r>
              <a:rPr lang="ja-JP" altLang="en-US" sz="1400">
                <a:latin typeface="HG丸ｺﾞｼｯｸM-PRO" panose="020F0600000000000000" pitchFamily="50" charset="-128"/>
                <a:ea typeface="HG丸ｺﾞｼｯｸM-PRO" panose="020F0600000000000000" pitchFamily="50" charset="-128"/>
              </a:rPr>
              <a:t>歩道等で人の横断を認識して</a:t>
            </a:r>
            <a:r>
              <a:rPr lang="ja-JP" altLang="en-US" sz="1400" smtClean="0">
                <a:latin typeface="HG丸ｺﾞｼｯｸM-PRO" panose="020F0600000000000000" pitchFamily="50" charset="-128"/>
                <a:ea typeface="HG丸ｺﾞｼｯｸM-PRO" panose="020F0600000000000000" pitchFamily="50" charset="-128"/>
              </a:rPr>
              <a:t>、</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　　車両</a:t>
            </a:r>
            <a:r>
              <a:rPr lang="ja-JP" altLang="en-US" sz="1400">
                <a:latin typeface="HG丸ｺﾞｼｯｸM-PRO" panose="020F0600000000000000" pitchFamily="50" charset="-128"/>
                <a:ea typeface="HG丸ｺﾞｼｯｸM-PRO" panose="020F0600000000000000" pitchFamily="50" charset="-128"/>
              </a:rPr>
              <a:t>を適切に停止、再発進</a:t>
            </a:r>
            <a:r>
              <a:rPr lang="ja-JP" altLang="en-US" sz="1400" smtClean="0">
                <a:latin typeface="HG丸ｺﾞｼｯｸM-PRO" panose="020F0600000000000000" pitchFamily="50" charset="-128"/>
                <a:ea typeface="HG丸ｺﾞｼｯｸM-PRO" panose="020F0600000000000000" pitchFamily="50" charset="-128"/>
              </a:rPr>
              <a:t>する</a:t>
            </a:r>
            <a:endParaRPr kumimoji="1" lang="ja-JP" altLang="en-US" sz="1400">
              <a:latin typeface="HG丸ｺﾞｼｯｸM-PRO" panose="020F0600000000000000" pitchFamily="50" charset="-128"/>
              <a:ea typeface="HG丸ｺﾞｼｯｸM-PRO" panose="020F0600000000000000" pitchFamily="50" charset="-128"/>
            </a:endParaRPr>
          </a:p>
        </p:txBody>
      </p:sp>
      <p:pic>
        <p:nvPicPr>
          <p:cNvPr id="6" name="図 5"/>
          <p:cNvPicPr>
            <a:picLocks noChangeAspect="1"/>
          </p:cNvPicPr>
          <p:nvPr/>
        </p:nvPicPr>
        <p:blipFill>
          <a:blip r:embed="rId2"/>
          <a:stretch>
            <a:fillRect/>
          </a:stretch>
        </p:blipFill>
        <p:spPr>
          <a:xfrm>
            <a:off x="540550" y="3356637"/>
            <a:ext cx="5722350" cy="3501363"/>
          </a:xfrm>
          <a:prstGeom prst="rect">
            <a:avLst/>
          </a:prstGeom>
        </p:spPr>
      </p:pic>
      <p:sp>
        <p:nvSpPr>
          <p:cNvPr id="8" name="テキスト ボックス 7"/>
          <p:cNvSpPr txBox="1"/>
          <p:nvPr/>
        </p:nvSpPr>
        <p:spPr>
          <a:xfrm>
            <a:off x="6470378" y="5306824"/>
            <a:ext cx="5461065" cy="1407290"/>
          </a:xfrm>
          <a:prstGeom prst="rect">
            <a:avLst/>
          </a:prstGeom>
          <a:noFill/>
          <a:ln>
            <a:solidFill>
              <a:schemeClr val="tx1"/>
            </a:solidFill>
            <a:prstDash val="dash"/>
          </a:ln>
        </p:spPr>
        <p:txBody>
          <a:bodyPr wrap="none" lIns="180000" tIns="72000" rIns="180000" bIns="72000" rtlCol="0">
            <a:spAutoFit/>
          </a:bodyPr>
          <a:lstStyle/>
          <a:p>
            <a:r>
              <a:rPr lang="ja-JP" altLang="en-US" sz="1600" smtClean="0">
                <a:solidFill>
                  <a:srgbClr val="002060"/>
                </a:solidFill>
                <a:latin typeface="HG丸ｺﾞｼｯｸM-PRO" panose="020F0600000000000000" pitchFamily="50" charset="-128"/>
                <a:ea typeface="HG丸ｺﾞｼｯｸM-PRO" panose="020F0600000000000000" pitchFamily="50" charset="-128"/>
              </a:rPr>
              <a:t>学生や一般からの参加者が増えハードルが下がった？</a:t>
            </a:r>
            <a:endParaRPr lang="en-US" altLang="ja-JP" sz="1600" smtClean="0">
              <a:solidFill>
                <a:srgbClr val="002060"/>
              </a:solidFill>
              <a:latin typeface="HG丸ｺﾞｼｯｸM-PRO" panose="020F0600000000000000" pitchFamily="50" charset="-128"/>
              <a:ea typeface="HG丸ｺﾞｼｯｸM-PRO" panose="020F0600000000000000" pitchFamily="50" charset="-128"/>
            </a:endParaRPr>
          </a:p>
          <a:p>
            <a:r>
              <a:rPr kumimoji="1" lang="en-US" altLang="ja-JP" sz="1600" smtClean="0">
                <a:solidFill>
                  <a:srgbClr val="002060"/>
                </a:solidFill>
                <a:latin typeface="HG丸ｺﾞｼｯｸM-PRO" panose="020F0600000000000000" pitchFamily="50" charset="-128"/>
                <a:ea typeface="HG丸ｺﾞｼｯｸM-PRO" panose="020F0600000000000000" pitchFamily="50" charset="-128"/>
              </a:rPr>
              <a:t>zero to one</a:t>
            </a:r>
            <a:r>
              <a:rPr kumimoji="1" lang="ja-JP" altLang="en-US" sz="1600" smtClean="0">
                <a:solidFill>
                  <a:srgbClr val="002060"/>
                </a:solidFill>
                <a:latin typeface="HG丸ｺﾞｼｯｸM-PRO" panose="020F0600000000000000" pitchFamily="50" charset="-128"/>
                <a:ea typeface="HG丸ｺﾞｼｯｸM-PRO" panose="020F0600000000000000" pitchFamily="50" charset="-128"/>
              </a:rPr>
              <a:t>社の業績がアップして気前が良くなった？</a:t>
            </a:r>
            <a:endParaRPr kumimoji="1" lang="en-US" altLang="ja-JP" sz="1600" smtClean="0">
              <a:solidFill>
                <a:srgbClr val="002060"/>
              </a:solidFill>
              <a:latin typeface="HG丸ｺﾞｼｯｸM-PRO" panose="020F0600000000000000" pitchFamily="50" charset="-128"/>
              <a:ea typeface="HG丸ｺﾞｼｯｸM-PRO" panose="020F0600000000000000" pitchFamily="50" charset="-128"/>
            </a:endParaRPr>
          </a:p>
          <a:p>
            <a:r>
              <a:rPr kumimoji="1" lang="ja-JP" altLang="en-US" sz="1600" smtClean="0">
                <a:solidFill>
                  <a:srgbClr val="002060"/>
                </a:solidFill>
                <a:latin typeface="HG丸ｺﾞｼｯｸM-PRO" panose="020F0600000000000000" pitchFamily="50" charset="-128"/>
                <a:ea typeface="HG丸ｺﾞｼｯｸM-PRO" panose="020F0600000000000000" pitchFamily="50" charset="-128"/>
              </a:rPr>
              <a:t>過去の大会と比べると難度は低いように思える。</a:t>
            </a:r>
            <a:endParaRPr kumimoji="1" lang="en-US" altLang="ja-JP" sz="1600" smtClean="0">
              <a:solidFill>
                <a:srgbClr val="002060"/>
              </a:solidFill>
              <a:latin typeface="HG丸ｺﾞｼｯｸM-PRO" panose="020F0600000000000000" pitchFamily="50" charset="-128"/>
              <a:ea typeface="HG丸ｺﾞｼｯｸM-PRO" panose="020F0600000000000000" pitchFamily="50" charset="-128"/>
            </a:endParaRPr>
          </a:p>
          <a:p>
            <a:r>
              <a:rPr kumimoji="1" lang="ja-JP" altLang="en-US" sz="1600" smtClean="0">
                <a:solidFill>
                  <a:srgbClr val="002060"/>
                </a:solidFill>
                <a:latin typeface="HG丸ｺﾞｼｯｸM-PRO" panose="020F0600000000000000" pitchFamily="50" charset="-128"/>
                <a:ea typeface="HG丸ｺﾞｼｯｸM-PRO" panose="020F0600000000000000" pitchFamily="50" charset="-128"/>
              </a:rPr>
              <a:t>今回は参戦するのにいい機会でした。</a:t>
            </a:r>
            <a:endParaRPr kumimoji="1" lang="en-US" altLang="ja-JP" sz="1600" smtClean="0">
              <a:solidFill>
                <a:srgbClr val="002060"/>
              </a:solidFill>
              <a:latin typeface="HG丸ｺﾞｼｯｸM-PRO" panose="020F0600000000000000" pitchFamily="50" charset="-128"/>
              <a:ea typeface="HG丸ｺﾞｼｯｸM-PRO" panose="020F0600000000000000" pitchFamily="50" charset="-128"/>
            </a:endParaRPr>
          </a:p>
          <a:p>
            <a:r>
              <a:rPr kumimoji="1" lang="ja-JP" altLang="en-US" sz="1600" smtClean="0">
                <a:solidFill>
                  <a:srgbClr val="002060"/>
                </a:solidFill>
                <a:latin typeface="HG丸ｺﾞｼｯｸM-PRO" panose="020F0600000000000000" pitchFamily="50" charset="-128"/>
                <a:ea typeface="HG丸ｺﾞｼｯｸM-PRO" panose="020F0600000000000000" pitchFamily="50" charset="-128"/>
              </a:rPr>
              <a:t>楽しみながら学んでいきましょう！</a:t>
            </a:r>
            <a:endParaRPr kumimoji="1" lang="ja-JP" altLang="en-US" sz="1600">
              <a:solidFill>
                <a:srgbClr val="002060"/>
              </a:solidFill>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228654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グループ化 55"/>
          <p:cNvGrpSpPr/>
          <p:nvPr/>
        </p:nvGrpSpPr>
        <p:grpSpPr>
          <a:xfrm>
            <a:off x="1705963" y="3165621"/>
            <a:ext cx="4270045" cy="3299471"/>
            <a:chOff x="6260708" y="3356814"/>
            <a:chExt cx="4270045" cy="3299471"/>
          </a:xfrm>
        </p:grpSpPr>
        <p:sp>
          <p:nvSpPr>
            <p:cNvPr id="20" name="メモ 19"/>
            <p:cNvSpPr/>
            <p:nvPr/>
          </p:nvSpPr>
          <p:spPr>
            <a:xfrm>
              <a:off x="6260708" y="3356814"/>
              <a:ext cx="4270045" cy="3299471"/>
            </a:xfrm>
            <a:prstGeom prst="foldedCorner">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7839502" y="5896567"/>
              <a:ext cx="2105063" cy="523220"/>
            </a:xfrm>
            <a:prstGeom prst="rect">
              <a:avLst/>
            </a:prstGeom>
            <a:noFill/>
          </p:spPr>
          <p:txBody>
            <a:bodyPr wrap="none" rtlCol="0">
              <a:spAutoFit/>
            </a:bodyPr>
            <a:lstStyle/>
            <a:p>
              <a:r>
                <a:rPr lang="ja-JP" altLang="en-US" sz="1400" smtClean="0">
                  <a:latin typeface="HG丸ｺﾞｼｯｸM-PRO" panose="020F0600000000000000" pitchFamily="50" charset="-128"/>
                  <a:ea typeface="HG丸ｺﾞｼｯｸM-PRO" panose="020F0600000000000000" pitchFamily="50" charset="-128"/>
                </a:rPr>
                <a:t>ｽﾃｱﾘﾝｸﾞ角 ＝●●度</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走行</a:t>
              </a:r>
              <a:r>
                <a:rPr kumimoji="1" lang="ja-JP" altLang="en-US" sz="1400" smtClean="0">
                  <a:latin typeface="HG丸ｺﾞｼｯｸM-PRO" panose="020F0600000000000000" pitchFamily="50" charset="-128"/>
                  <a:ea typeface="HG丸ｺﾞｼｯｸM-PRO" panose="020F0600000000000000" pitchFamily="50" charset="-128"/>
                </a:rPr>
                <a:t>速度　＝●●</a:t>
              </a:r>
              <a:r>
                <a:rPr kumimoji="1" lang="en-US" altLang="ja-JP" sz="1400" smtClean="0">
                  <a:latin typeface="HG丸ｺﾞｼｯｸM-PRO" panose="020F0600000000000000" pitchFamily="50" charset="-128"/>
                  <a:ea typeface="HG丸ｺﾞｼｯｸM-PRO" panose="020F0600000000000000" pitchFamily="50" charset="-128"/>
                </a:rPr>
                <a:t>km/h</a:t>
              </a:r>
              <a:endParaRPr kumimoji="1" lang="ja-JP" altLang="en-US" sz="1400">
                <a:latin typeface="HG丸ｺﾞｼｯｸM-PRO" panose="020F0600000000000000" pitchFamily="50" charset="-128"/>
                <a:ea typeface="HG丸ｺﾞｼｯｸM-PRO" panose="020F0600000000000000" pitchFamily="50" charset="-128"/>
              </a:endParaRPr>
            </a:p>
          </p:txBody>
        </p:sp>
        <p:pic>
          <p:nvPicPr>
            <p:cNvPr id="28" name="図 27"/>
            <p:cNvPicPr>
              <a:picLocks noChangeAspect="1"/>
            </p:cNvPicPr>
            <p:nvPr/>
          </p:nvPicPr>
          <p:blipFill>
            <a:blip r:embed="rId2"/>
            <a:stretch>
              <a:fillRect/>
            </a:stretch>
          </p:blipFill>
          <p:spPr>
            <a:xfrm>
              <a:off x="7365076" y="3406367"/>
              <a:ext cx="3134225" cy="2332686"/>
            </a:xfrm>
            <a:prstGeom prst="rect">
              <a:avLst/>
            </a:prstGeom>
          </p:spPr>
        </p:pic>
      </p:grpSp>
      <p:grpSp>
        <p:nvGrpSpPr>
          <p:cNvPr id="8" name="グループ化 7"/>
          <p:cNvGrpSpPr/>
          <p:nvPr/>
        </p:nvGrpSpPr>
        <p:grpSpPr>
          <a:xfrm>
            <a:off x="1049485" y="2327146"/>
            <a:ext cx="4270045" cy="3299471"/>
            <a:chOff x="5888107" y="250063"/>
            <a:chExt cx="4270045" cy="3299471"/>
          </a:xfrm>
        </p:grpSpPr>
        <p:sp>
          <p:nvSpPr>
            <p:cNvPr id="16" name="メモ 15"/>
            <p:cNvSpPr/>
            <p:nvPr/>
          </p:nvSpPr>
          <p:spPr>
            <a:xfrm>
              <a:off x="5888107" y="250063"/>
              <a:ext cx="4270045" cy="3299471"/>
            </a:xfrm>
            <a:prstGeom prst="foldedCorner">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36352" y="291627"/>
              <a:ext cx="4189534" cy="2355698"/>
            </a:xfrm>
            <a:prstGeom prst="rect">
              <a:avLst/>
            </a:prstGeom>
          </p:spPr>
        </p:pic>
        <p:sp>
          <p:nvSpPr>
            <p:cNvPr id="15" name="テキスト ボックス 14"/>
            <p:cNvSpPr txBox="1"/>
            <p:nvPr/>
          </p:nvSpPr>
          <p:spPr>
            <a:xfrm>
              <a:off x="7466901" y="2789816"/>
              <a:ext cx="2105063" cy="523220"/>
            </a:xfrm>
            <a:prstGeom prst="rect">
              <a:avLst/>
            </a:prstGeom>
            <a:noFill/>
          </p:spPr>
          <p:txBody>
            <a:bodyPr wrap="none" rtlCol="0">
              <a:spAutoFit/>
            </a:bodyPr>
            <a:lstStyle/>
            <a:p>
              <a:r>
                <a:rPr lang="ja-JP" altLang="en-US" sz="1400" smtClean="0">
                  <a:latin typeface="HG丸ｺﾞｼｯｸM-PRO" panose="020F0600000000000000" pitchFamily="50" charset="-128"/>
                  <a:ea typeface="HG丸ｺﾞｼｯｸM-PRO" panose="020F0600000000000000" pitchFamily="50" charset="-128"/>
                </a:rPr>
                <a:t>ｽﾃｱﾘﾝｸﾞ角 ＝●●度</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走行</a:t>
              </a:r>
              <a:r>
                <a:rPr kumimoji="1" lang="ja-JP" altLang="en-US" sz="1400" smtClean="0">
                  <a:latin typeface="HG丸ｺﾞｼｯｸM-PRO" panose="020F0600000000000000" pitchFamily="50" charset="-128"/>
                  <a:ea typeface="HG丸ｺﾞｼｯｸM-PRO" panose="020F0600000000000000" pitchFamily="50" charset="-128"/>
                </a:rPr>
                <a:t>速度　＝●●</a:t>
              </a:r>
              <a:r>
                <a:rPr kumimoji="1" lang="en-US" altLang="ja-JP" sz="1400" smtClean="0">
                  <a:latin typeface="HG丸ｺﾞｼｯｸM-PRO" panose="020F0600000000000000" pitchFamily="50" charset="-128"/>
                  <a:ea typeface="HG丸ｺﾞｼｯｸM-PRO" panose="020F0600000000000000" pitchFamily="50" charset="-128"/>
                </a:rPr>
                <a:t>km/h</a:t>
              </a:r>
              <a:endParaRPr kumimoji="1" lang="ja-JP" altLang="en-US" sz="1400">
                <a:latin typeface="HG丸ｺﾞｼｯｸM-PRO" panose="020F0600000000000000" pitchFamily="50" charset="-128"/>
                <a:ea typeface="HG丸ｺﾞｼｯｸM-PRO" panose="020F0600000000000000" pitchFamily="50" charset="-128"/>
              </a:endParaRPr>
            </a:p>
          </p:txBody>
        </p:sp>
      </p:grpSp>
      <p:grpSp>
        <p:nvGrpSpPr>
          <p:cNvPr id="7" name="グループ化 6"/>
          <p:cNvGrpSpPr/>
          <p:nvPr/>
        </p:nvGrpSpPr>
        <p:grpSpPr>
          <a:xfrm>
            <a:off x="393008" y="1488671"/>
            <a:ext cx="4270045" cy="3299471"/>
            <a:chOff x="809031" y="250063"/>
            <a:chExt cx="4270045" cy="3299471"/>
          </a:xfrm>
        </p:grpSpPr>
        <p:sp>
          <p:nvSpPr>
            <p:cNvPr id="6" name="メモ 5"/>
            <p:cNvSpPr/>
            <p:nvPr/>
          </p:nvSpPr>
          <p:spPr>
            <a:xfrm>
              <a:off x="809031" y="250063"/>
              <a:ext cx="4270045" cy="3299471"/>
            </a:xfrm>
            <a:prstGeom prst="foldedCorner">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2282" y="291627"/>
              <a:ext cx="4189534" cy="2355698"/>
            </a:xfrm>
            <a:prstGeom prst="rect">
              <a:avLst/>
            </a:prstGeom>
          </p:spPr>
        </p:pic>
        <p:sp>
          <p:nvSpPr>
            <p:cNvPr id="11" name="テキスト ボックス 10"/>
            <p:cNvSpPr txBox="1"/>
            <p:nvPr/>
          </p:nvSpPr>
          <p:spPr>
            <a:xfrm>
              <a:off x="2294826" y="2789816"/>
              <a:ext cx="2105063" cy="523220"/>
            </a:xfrm>
            <a:prstGeom prst="rect">
              <a:avLst/>
            </a:prstGeom>
            <a:noFill/>
          </p:spPr>
          <p:txBody>
            <a:bodyPr wrap="none" rtlCol="0">
              <a:spAutoFit/>
            </a:bodyPr>
            <a:lstStyle/>
            <a:p>
              <a:r>
                <a:rPr lang="ja-JP" altLang="en-US" sz="1400" smtClean="0">
                  <a:latin typeface="HG丸ｺﾞｼｯｸM-PRO" panose="020F0600000000000000" pitchFamily="50" charset="-128"/>
                  <a:ea typeface="HG丸ｺﾞｼｯｸM-PRO" panose="020F0600000000000000" pitchFamily="50" charset="-128"/>
                </a:rPr>
                <a:t>ｽﾃｱﾘﾝｸﾞ角 ＝●●度</a:t>
              </a:r>
              <a:endParaRPr lang="en-US" altLang="ja-JP" sz="1400" smtClean="0">
                <a:latin typeface="HG丸ｺﾞｼｯｸM-PRO" panose="020F0600000000000000" pitchFamily="50" charset="-128"/>
                <a:ea typeface="HG丸ｺﾞｼｯｸM-PRO" panose="020F0600000000000000" pitchFamily="50" charset="-128"/>
              </a:endParaRPr>
            </a:p>
            <a:p>
              <a:r>
                <a:rPr kumimoji="1" lang="ja-JP" altLang="en-US" sz="1400">
                  <a:latin typeface="HG丸ｺﾞｼｯｸM-PRO" panose="020F0600000000000000" pitchFamily="50" charset="-128"/>
                  <a:ea typeface="HG丸ｺﾞｼｯｸM-PRO" panose="020F0600000000000000" pitchFamily="50" charset="-128"/>
                </a:rPr>
                <a:t>走行</a:t>
              </a:r>
              <a:r>
                <a:rPr kumimoji="1" lang="ja-JP" altLang="en-US" sz="1400" smtClean="0">
                  <a:latin typeface="HG丸ｺﾞｼｯｸM-PRO" panose="020F0600000000000000" pitchFamily="50" charset="-128"/>
                  <a:ea typeface="HG丸ｺﾞｼｯｸM-PRO" panose="020F0600000000000000" pitchFamily="50" charset="-128"/>
                </a:rPr>
                <a:t>速度　＝●●</a:t>
              </a:r>
              <a:r>
                <a:rPr kumimoji="1" lang="en-US" altLang="ja-JP" sz="1400" smtClean="0">
                  <a:latin typeface="HG丸ｺﾞｼｯｸM-PRO" panose="020F0600000000000000" pitchFamily="50" charset="-128"/>
                  <a:ea typeface="HG丸ｺﾞｼｯｸM-PRO" panose="020F0600000000000000" pitchFamily="50" charset="-128"/>
                </a:rPr>
                <a:t>km/h</a:t>
              </a:r>
              <a:endParaRPr kumimoji="1" lang="ja-JP" altLang="en-US" sz="1400">
                <a:latin typeface="HG丸ｺﾞｼｯｸM-PRO" panose="020F0600000000000000" pitchFamily="50" charset="-128"/>
                <a:ea typeface="HG丸ｺﾞｼｯｸM-PRO" panose="020F0600000000000000" pitchFamily="50" charset="-128"/>
              </a:endParaRPr>
            </a:p>
          </p:txBody>
        </p:sp>
      </p:grpSp>
      <p:pic>
        <p:nvPicPr>
          <p:cNvPr id="1026" name="Picture 2" descr="AI（人工知能）・頭脳のアイコン素材 | 無料のアイコンイラスト集 icon-pit"/>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93113" y="2301870"/>
            <a:ext cx="1727502" cy="172750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線矢印コネクタ 29"/>
          <p:cNvCxnSpPr/>
          <p:nvPr/>
        </p:nvCxnSpPr>
        <p:spPr>
          <a:xfrm>
            <a:off x="4796444" y="1961803"/>
            <a:ext cx="2103942" cy="905469"/>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5458422" y="2867272"/>
            <a:ext cx="1441964" cy="33540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158060" y="3390789"/>
            <a:ext cx="718024" cy="377286"/>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7" name="テキスト ボックス 36"/>
          <p:cNvSpPr txBox="1"/>
          <p:nvPr/>
        </p:nvSpPr>
        <p:spPr>
          <a:xfrm>
            <a:off x="6423898" y="3939578"/>
            <a:ext cx="4767652" cy="830997"/>
          </a:xfrm>
          <a:prstGeom prst="rect">
            <a:avLst/>
          </a:prstGeom>
          <a:noFill/>
        </p:spPr>
        <p:txBody>
          <a:bodyPr wrap="none" rtlCol="0">
            <a:spAutoFit/>
          </a:bodyPr>
          <a:lstStyle/>
          <a:p>
            <a:r>
              <a:rPr kumimoji="1" lang="ja-JP" altLang="en-US" sz="1600" smtClean="0">
                <a:latin typeface="HG丸ｺﾞｼｯｸM-PRO" panose="020F0600000000000000" pitchFamily="50" charset="-128"/>
                <a:ea typeface="HG丸ｺﾞｼｯｸM-PRO" panose="020F0600000000000000" pitchFamily="50" charset="-128"/>
              </a:rPr>
              <a:t>人間が適切な運転をし、その時の</a:t>
            </a:r>
            <a:endParaRPr kumimoji="1" lang="en-US" altLang="ja-JP" sz="1600" smtClean="0">
              <a:latin typeface="HG丸ｺﾞｼｯｸM-PRO" panose="020F0600000000000000" pitchFamily="50" charset="-128"/>
              <a:ea typeface="HG丸ｺﾞｼｯｸM-PRO" panose="020F0600000000000000" pitchFamily="50" charset="-128"/>
            </a:endParaRPr>
          </a:p>
          <a:p>
            <a:r>
              <a:rPr kumimoji="1" lang="ja-JP" altLang="en-US" sz="1600" smtClean="0">
                <a:latin typeface="HG丸ｺﾞｼｯｸM-PRO" panose="020F0600000000000000" pitchFamily="50" charset="-128"/>
                <a:ea typeface="HG丸ｺﾞｼｯｸM-PRO" panose="020F0600000000000000" pitchFamily="50" charset="-128"/>
              </a:rPr>
              <a:t>視界およびハンドル操作を</a:t>
            </a:r>
            <a:r>
              <a:rPr lang="en-US" altLang="ja-JP" sz="1600" smtClean="0">
                <a:latin typeface="HG丸ｺﾞｼｯｸM-PRO" panose="020F0600000000000000" pitchFamily="50" charset="-128"/>
                <a:ea typeface="HG丸ｺﾞｼｯｸM-PRO" panose="020F0600000000000000" pitchFamily="50" charset="-128"/>
              </a:rPr>
              <a:t>AI</a:t>
            </a:r>
            <a:r>
              <a:rPr lang="ja-JP" altLang="en-US" sz="1600" smtClean="0">
                <a:latin typeface="HG丸ｺﾞｼｯｸM-PRO" panose="020F0600000000000000" pitchFamily="50" charset="-128"/>
                <a:ea typeface="HG丸ｺﾞｼｯｸM-PRO" panose="020F0600000000000000" pitchFamily="50" charset="-128"/>
              </a:rPr>
              <a:t>に覚えさせれば</a:t>
            </a:r>
            <a:endParaRPr lang="en-US" altLang="ja-JP" sz="1600" smtClean="0">
              <a:latin typeface="HG丸ｺﾞｼｯｸM-PRO" panose="020F0600000000000000" pitchFamily="50" charset="-128"/>
              <a:ea typeface="HG丸ｺﾞｼｯｸM-PRO" panose="020F0600000000000000" pitchFamily="50" charset="-128"/>
            </a:endParaRPr>
          </a:p>
          <a:p>
            <a:r>
              <a:rPr kumimoji="1" lang="ja-JP" altLang="en-US" sz="1600">
                <a:latin typeface="HG丸ｺﾞｼｯｸM-PRO" panose="020F0600000000000000" pitchFamily="50" charset="-128"/>
                <a:ea typeface="HG丸ｺﾞｼｯｸM-PRO" panose="020F0600000000000000" pitchFamily="50" charset="-128"/>
              </a:rPr>
              <a:t>未知のコース</a:t>
            </a:r>
            <a:r>
              <a:rPr kumimoji="1" lang="ja-JP" altLang="en-US" sz="1600" smtClean="0">
                <a:latin typeface="HG丸ｺﾞｼｯｸM-PRO" panose="020F0600000000000000" pitchFamily="50" charset="-128"/>
                <a:ea typeface="HG丸ｺﾞｼｯｸM-PRO" panose="020F0600000000000000" pitchFamily="50" charset="-128"/>
              </a:rPr>
              <a:t>も正しく自動運転できるようになる </a:t>
            </a:r>
            <a:endParaRPr kumimoji="1" lang="en-US" altLang="ja-JP" sz="1600" smtClean="0">
              <a:latin typeface="HG丸ｺﾞｼｯｸM-PRO" panose="020F0600000000000000" pitchFamily="50" charset="-128"/>
              <a:ea typeface="HG丸ｺﾞｼｯｸM-PRO" panose="020F0600000000000000" pitchFamily="50" charset="-128"/>
            </a:endParaRPr>
          </a:p>
        </p:txBody>
      </p:sp>
      <p:sp>
        <p:nvSpPr>
          <p:cNvPr id="54" name="テキスト ボックス 53"/>
          <p:cNvSpPr txBox="1"/>
          <p:nvPr/>
        </p:nvSpPr>
        <p:spPr>
          <a:xfrm>
            <a:off x="540550" y="382736"/>
            <a:ext cx="3023585" cy="400110"/>
          </a:xfrm>
          <a:prstGeom prst="rect">
            <a:avLst/>
          </a:prstGeom>
          <a:noFill/>
        </p:spPr>
        <p:txBody>
          <a:bodyPr wrap="none" rtlCol="0">
            <a:spAutoFit/>
          </a:bodyPr>
          <a:lstStyle/>
          <a:p>
            <a:r>
              <a:rPr kumimoji="1" lang="ja-JP" altLang="en-US" sz="2000" b="1" smtClean="0">
                <a:latin typeface="HG丸ｺﾞｼｯｸM-PRO" panose="020F0600000000000000" pitchFamily="50" charset="-128"/>
                <a:ea typeface="HG丸ｺﾞｼｯｸM-PRO" panose="020F0600000000000000" pitchFamily="50" charset="-128"/>
              </a:rPr>
              <a:t>参考：自動運転の仕組み</a:t>
            </a:r>
            <a:endParaRPr kumimoji="1" lang="ja-JP" altLang="en-US" sz="2000" b="1">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3429949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4525617" y="1108545"/>
            <a:ext cx="3048000" cy="1524000"/>
          </a:xfrm>
          <a:prstGeom prst="rect">
            <a:avLst/>
          </a:prstGeom>
        </p:spPr>
      </p:pic>
      <p:pic>
        <p:nvPicPr>
          <p:cNvPr id="3" name="図 2"/>
          <p:cNvPicPr>
            <a:picLocks noChangeAspect="1"/>
          </p:cNvPicPr>
          <p:nvPr/>
        </p:nvPicPr>
        <p:blipFill>
          <a:blip r:embed="rId3"/>
          <a:stretch>
            <a:fillRect/>
          </a:stretch>
        </p:blipFill>
        <p:spPr>
          <a:xfrm>
            <a:off x="7817457" y="1108545"/>
            <a:ext cx="3048000" cy="1524000"/>
          </a:xfrm>
          <a:prstGeom prst="rect">
            <a:avLst/>
          </a:prstGeom>
        </p:spPr>
      </p:pic>
      <p:pic>
        <p:nvPicPr>
          <p:cNvPr id="4" name="図 3"/>
          <p:cNvPicPr>
            <a:picLocks noChangeAspect="1"/>
          </p:cNvPicPr>
          <p:nvPr/>
        </p:nvPicPr>
        <p:blipFill>
          <a:blip r:embed="rId4"/>
          <a:stretch>
            <a:fillRect/>
          </a:stretch>
        </p:blipFill>
        <p:spPr>
          <a:xfrm>
            <a:off x="1233777" y="1108545"/>
            <a:ext cx="3048000" cy="1524000"/>
          </a:xfrm>
          <a:prstGeom prst="rect">
            <a:avLst/>
          </a:prstGeom>
        </p:spPr>
      </p:pic>
      <p:sp>
        <p:nvSpPr>
          <p:cNvPr id="5" name="テキスト ボックス 4"/>
          <p:cNvSpPr txBox="1"/>
          <p:nvPr/>
        </p:nvSpPr>
        <p:spPr>
          <a:xfrm>
            <a:off x="540550" y="382736"/>
            <a:ext cx="4055919"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シミュレーターで記録されるもの</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6" name="テキスト ボックス 5"/>
          <p:cNvSpPr txBox="1"/>
          <p:nvPr/>
        </p:nvSpPr>
        <p:spPr>
          <a:xfrm>
            <a:off x="2171719" y="2650467"/>
            <a:ext cx="1172116" cy="261610"/>
          </a:xfrm>
          <a:prstGeom prst="rect">
            <a:avLst/>
          </a:prstGeom>
          <a:noFill/>
        </p:spPr>
        <p:txBody>
          <a:bodyPr wrap="none" rtlCol="0">
            <a:spAutoFit/>
          </a:bodyPr>
          <a:lstStyle/>
          <a:p>
            <a:r>
              <a:rPr kumimoji="1" lang="ja-JP" altLang="en-US" sz="1100" smtClean="0">
                <a:latin typeface="HG丸ｺﾞｼｯｸM-PRO" panose="020F0600000000000000" pitchFamily="50" charset="-128"/>
                <a:ea typeface="HG丸ｺﾞｼｯｸM-PRO" panose="020F0600000000000000" pitchFamily="50" charset="-128"/>
              </a:rPr>
              <a:t>左カメラの画像</a:t>
            </a:r>
            <a:endParaRPr kumimoji="1" lang="ja-JP" altLang="en-US" sz="1100">
              <a:latin typeface="HG丸ｺﾞｼｯｸM-PRO" panose="020F0600000000000000" pitchFamily="50" charset="-128"/>
              <a:ea typeface="HG丸ｺﾞｼｯｸM-PRO" panose="020F0600000000000000" pitchFamily="50" charset="-128"/>
            </a:endParaRPr>
          </a:p>
        </p:txBody>
      </p:sp>
      <p:sp>
        <p:nvSpPr>
          <p:cNvPr id="7" name="テキスト ボックス 6"/>
          <p:cNvSpPr txBox="1"/>
          <p:nvPr/>
        </p:nvSpPr>
        <p:spPr>
          <a:xfrm>
            <a:off x="5393027" y="2650467"/>
            <a:ext cx="1313180" cy="261610"/>
          </a:xfrm>
          <a:prstGeom prst="rect">
            <a:avLst/>
          </a:prstGeom>
          <a:noFill/>
        </p:spPr>
        <p:txBody>
          <a:bodyPr wrap="none" rtlCol="0">
            <a:spAutoFit/>
          </a:bodyPr>
          <a:lstStyle/>
          <a:p>
            <a:r>
              <a:rPr kumimoji="1" lang="ja-JP" altLang="en-US" sz="1100" smtClean="0">
                <a:latin typeface="HG丸ｺﾞｼｯｸM-PRO" panose="020F0600000000000000" pitchFamily="50" charset="-128"/>
                <a:ea typeface="HG丸ｺﾞｼｯｸM-PRO" panose="020F0600000000000000" pitchFamily="50" charset="-128"/>
              </a:rPr>
              <a:t>中央カメラの画像</a:t>
            </a:r>
            <a:endParaRPr kumimoji="1" lang="ja-JP" altLang="en-US" sz="1100">
              <a:latin typeface="HG丸ｺﾞｼｯｸM-PRO" panose="020F0600000000000000" pitchFamily="50" charset="-128"/>
              <a:ea typeface="HG丸ｺﾞｼｯｸM-PRO" panose="020F0600000000000000" pitchFamily="50" charset="-128"/>
            </a:endParaRPr>
          </a:p>
        </p:txBody>
      </p:sp>
      <p:sp>
        <p:nvSpPr>
          <p:cNvPr id="8" name="テキスト ボックス 7"/>
          <p:cNvSpPr txBox="1"/>
          <p:nvPr/>
        </p:nvSpPr>
        <p:spPr>
          <a:xfrm>
            <a:off x="8755399" y="2650467"/>
            <a:ext cx="1172116" cy="261610"/>
          </a:xfrm>
          <a:prstGeom prst="rect">
            <a:avLst/>
          </a:prstGeom>
          <a:noFill/>
        </p:spPr>
        <p:txBody>
          <a:bodyPr wrap="none" rtlCol="0">
            <a:spAutoFit/>
          </a:bodyPr>
          <a:lstStyle/>
          <a:p>
            <a:r>
              <a:rPr kumimoji="1" lang="ja-JP" altLang="en-US" sz="1100" smtClean="0">
                <a:latin typeface="HG丸ｺﾞｼｯｸM-PRO" panose="020F0600000000000000" pitchFamily="50" charset="-128"/>
                <a:ea typeface="HG丸ｺﾞｼｯｸM-PRO" panose="020F0600000000000000" pitchFamily="50" charset="-128"/>
              </a:rPr>
              <a:t>右カメラの画像</a:t>
            </a:r>
            <a:endParaRPr kumimoji="1" lang="ja-JP" altLang="en-US" sz="1100">
              <a:latin typeface="HG丸ｺﾞｼｯｸM-PRO" panose="020F0600000000000000" pitchFamily="50" charset="-128"/>
              <a:ea typeface="HG丸ｺﾞｼｯｸM-PRO" panose="020F0600000000000000" pitchFamily="50" charset="-128"/>
            </a:endParaRPr>
          </a:p>
        </p:txBody>
      </p:sp>
      <p:sp>
        <p:nvSpPr>
          <p:cNvPr id="9" name="テキスト ボックス 8"/>
          <p:cNvSpPr txBox="1"/>
          <p:nvPr/>
        </p:nvSpPr>
        <p:spPr>
          <a:xfrm>
            <a:off x="1520973" y="3111642"/>
            <a:ext cx="9057288" cy="307777"/>
          </a:xfrm>
          <a:prstGeom prst="rect">
            <a:avLst/>
          </a:prstGeom>
          <a:noFill/>
        </p:spPr>
        <p:txBody>
          <a:bodyPr wrap="none" rtlCol="0">
            <a:spAutoFit/>
          </a:bodyPr>
          <a:lstStyle/>
          <a:p>
            <a:r>
              <a:rPr kumimoji="1" lang="ja-JP" altLang="en-US" sz="1400" smtClean="0">
                <a:latin typeface="HG丸ｺﾞｼｯｸM-PRO" panose="020F0600000000000000" pitchFamily="50" charset="-128"/>
                <a:ea typeface="HG丸ｺﾞｼｯｸM-PRO" panose="020F0600000000000000" pitchFamily="50" charset="-128"/>
              </a:rPr>
              <a:t>各瞬間瞬間の 三つの画像のパス、ステアリング値、スロットル値、スピード、ブレーキ を記した</a:t>
            </a:r>
            <a:r>
              <a:rPr kumimoji="1" lang="en-US" altLang="ja-JP" sz="1400" smtClean="0">
                <a:latin typeface="HG丸ｺﾞｼｯｸM-PRO" panose="020F0600000000000000" pitchFamily="50" charset="-128"/>
                <a:ea typeface="HG丸ｺﾞｼｯｸM-PRO" panose="020F0600000000000000" pitchFamily="50" charset="-128"/>
              </a:rPr>
              <a:t>csv</a:t>
            </a:r>
            <a:r>
              <a:rPr kumimoji="1" lang="ja-JP" altLang="en-US" sz="1400" smtClean="0">
                <a:latin typeface="HG丸ｺﾞｼｯｸM-PRO" panose="020F0600000000000000" pitchFamily="50" charset="-128"/>
                <a:ea typeface="HG丸ｺﾞｼｯｸM-PRO" panose="020F0600000000000000" pitchFamily="50" charset="-128"/>
              </a:rPr>
              <a:t>ファイル</a:t>
            </a:r>
            <a:endParaRPr kumimoji="1" lang="ja-JP" altLang="en-US" sz="1400">
              <a:latin typeface="HG丸ｺﾞｼｯｸM-PRO" panose="020F0600000000000000" pitchFamily="50" charset="-128"/>
              <a:ea typeface="HG丸ｺﾞｼｯｸM-PRO" panose="020F0600000000000000" pitchFamily="50" charset="-128"/>
            </a:endParaRPr>
          </a:p>
        </p:txBody>
      </p:sp>
      <p:sp>
        <p:nvSpPr>
          <p:cNvPr id="10" name="テキスト ボックス 9"/>
          <p:cNvSpPr txBox="1"/>
          <p:nvPr/>
        </p:nvSpPr>
        <p:spPr>
          <a:xfrm>
            <a:off x="540550" y="3870329"/>
            <a:ext cx="3281668"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サンプルプログラムの仕様</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11" name="テキスト ボックス 10"/>
          <p:cNvSpPr txBox="1"/>
          <p:nvPr/>
        </p:nvSpPr>
        <p:spPr>
          <a:xfrm>
            <a:off x="1520973" y="4270439"/>
            <a:ext cx="6550191" cy="584775"/>
          </a:xfrm>
          <a:prstGeom prst="rect">
            <a:avLst/>
          </a:prstGeom>
          <a:noFill/>
        </p:spPr>
        <p:txBody>
          <a:bodyPr wrap="none" rtlCol="0">
            <a:spAutoFit/>
          </a:bodyPr>
          <a:lstStyle/>
          <a:p>
            <a:r>
              <a:rPr kumimoji="1" lang="ja-JP" altLang="en-US" sz="1600" smtClean="0">
                <a:latin typeface="HG丸ｺﾞｼｯｸM-PRO" panose="020F0600000000000000" pitchFamily="50" charset="-128"/>
                <a:ea typeface="HG丸ｺﾞｼｯｸM-PRO" panose="020F0600000000000000" pitchFamily="50" charset="-128"/>
              </a:rPr>
              <a:t>説明変数：中央カメラの画像</a:t>
            </a:r>
            <a:endParaRPr kumimoji="1" lang="en-US" altLang="ja-JP" sz="1600" smtClean="0">
              <a:latin typeface="HG丸ｺﾞｼｯｸM-PRO" panose="020F0600000000000000" pitchFamily="50" charset="-128"/>
              <a:ea typeface="HG丸ｺﾞｼｯｸM-PRO" panose="020F0600000000000000" pitchFamily="50" charset="-128"/>
            </a:endParaRPr>
          </a:p>
          <a:p>
            <a:r>
              <a:rPr lang="ja-JP" altLang="en-US" sz="1600">
                <a:latin typeface="HG丸ｺﾞｼｯｸM-PRO" panose="020F0600000000000000" pitchFamily="50" charset="-128"/>
                <a:ea typeface="HG丸ｺﾞｼｯｸM-PRO" panose="020F0600000000000000" pitchFamily="50" charset="-128"/>
              </a:rPr>
              <a:t>目的</a:t>
            </a:r>
            <a:r>
              <a:rPr lang="ja-JP" altLang="en-US" sz="1600" smtClean="0">
                <a:latin typeface="HG丸ｺﾞｼｯｸM-PRO" panose="020F0600000000000000" pitchFamily="50" charset="-128"/>
                <a:ea typeface="HG丸ｺﾞｼｯｸM-PRO" panose="020F0600000000000000" pitchFamily="50" charset="-128"/>
              </a:rPr>
              <a:t>変数：ステアリング値　　　としてステアリング値を推論する</a:t>
            </a:r>
            <a:r>
              <a:rPr lang="en-US" altLang="ja-JP" sz="1600" smtClean="0">
                <a:latin typeface="HG丸ｺﾞｼｯｸM-PRO" panose="020F0600000000000000" pitchFamily="50" charset="-128"/>
                <a:ea typeface="HG丸ｺﾞｼｯｸM-PRO" panose="020F0600000000000000" pitchFamily="50" charset="-128"/>
              </a:rPr>
              <a:t>AI</a:t>
            </a:r>
          </a:p>
        </p:txBody>
      </p:sp>
      <p:sp>
        <p:nvSpPr>
          <p:cNvPr id="14" name="テキスト ボックス 13"/>
          <p:cNvSpPr txBox="1"/>
          <p:nvPr/>
        </p:nvSpPr>
        <p:spPr>
          <a:xfrm>
            <a:off x="2960729" y="4859849"/>
            <a:ext cx="7904728" cy="523220"/>
          </a:xfrm>
          <a:prstGeom prst="rect">
            <a:avLst/>
          </a:prstGeom>
          <a:noFill/>
        </p:spPr>
        <p:txBody>
          <a:bodyPr wrap="none" rtlCol="0">
            <a:spAutoFit/>
          </a:bodyPr>
          <a:lstStyle/>
          <a:p>
            <a:r>
              <a:rPr lang="ja-JP" altLang="en-US" sz="1400" smtClean="0">
                <a:latin typeface="HG丸ｺﾞｼｯｸM-PRO" panose="020F0600000000000000" pitchFamily="50" charset="-128"/>
                <a:ea typeface="HG丸ｺﾞｼｯｸM-PRO" panose="020F0600000000000000" pitchFamily="50" charset="-128"/>
              </a:rPr>
              <a:t>（スロットルは、最高速度と最低速度を設定して</a:t>
            </a:r>
            <a:endParaRPr lang="en-US" altLang="ja-JP" sz="1400" smtClean="0">
              <a:latin typeface="HG丸ｺﾞｼｯｸM-PRO" panose="020F0600000000000000" pitchFamily="50" charset="-128"/>
              <a:ea typeface="HG丸ｺﾞｼｯｸM-PRO" panose="020F0600000000000000" pitchFamily="50" charset="-128"/>
            </a:endParaRPr>
          </a:p>
          <a:p>
            <a:r>
              <a:rPr lang="ja-JP" altLang="en-US" sz="1400">
                <a:latin typeface="HG丸ｺﾞｼｯｸM-PRO" panose="020F0600000000000000" pitchFamily="50" charset="-128"/>
                <a:ea typeface="HG丸ｺﾞｼｯｸM-PRO" panose="020F0600000000000000" pitchFamily="50" charset="-128"/>
              </a:rPr>
              <a:t>　</a:t>
            </a:r>
            <a:r>
              <a:rPr lang="ja-JP" altLang="en-US" sz="1400" smtClean="0">
                <a:latin typeface="HG丸ｺﾞｼｯｸM-PRO" panose="020F0600000000000000" pitchFamily="50" charset="-128"/>
                <a:ea typeface="HG丸ｺﾞｼｯｸM-PRO" panose="020F0600000000000000" pitchFamily="50" charset="-128"/>
              </a:rPr>
              <a:t>最高速度になったらスロットルを緩める　それ以外は加速する　という処理をしているだけ）</a:t>
            </a:r>
            <a:endParaRPr lang="en-US" altLang="ja-JP" sz="1400" smtClean="0">
              <a:latin typeface="HG丸ｺﾞｼｯｸM-PRO" panose="020F0600000000000000" pitchFamily="50" charset="-128"/>
              <a:ea typeface="HG丸ｺﾞｼｯｸM-PRO" panose="020F0600000000000000" pitchFamily="50" charset="-128"/>
            </a:endParaRPr>
          </a:p>
        </p:txBody>
      </p:sp>
    </p:spTree>
    <p:extLst>
      <p:ext uri="{BB962C8B-B14F-4D97-AF65-F5344CB8AC3E}">
        <p14:creationId xmlns:p14="http://schemas.microsoft.com/office/powerpoint/2010/main" val="150912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40550" y="382736"/>
            <a:ext cx="958917" cy="400110"/>
          </a:xfrm>
          <a:prstGeom prst="rect">
            <a:avLst/>
          </a:prstGeom>
          <a:noFill/>
        </p:spPr>
        <p:txBody>
          <a:bodyPr wrap="none" rtlCol="0">
            <a:spAutoFit/>
          </a:bodyPr>
          <a:lstStyle/>
          <a:p>
            <a:r>
              <a:rPr lang="ja-JP" altLang="en-US" sz="2000" b="1" smtClean="0">
                <a:latin typeface="HG丸ｺﾞｼｯｸM-PRO" panose="020F0600000000000000" pitchFamily="50" charset="-128"/>
                <a:ea typeface="HG丸ｺﾞｼｯｸM-PRO" panose="020F0600000000000000" pitchFamily="50" charset="-128"/>
              </a:rPr>
              <a:t>ヒント</a:t>
            </a:r>
            <a:endParaRPr kumimoji="1" lang="ja-JP" altLang="en-US" sz="2000" b="1">
              <a:latin typeface="HG丸ｺﾞｼｯｸM-PRO" panose="020F0600000000000000" pitchFamily="50" charset="-128"/>
              <a:ea typeface="HG丸ｺﾞｼｯｸM-PRO" panose="020F0600000000000000" pitchFamily="50" charset="-128"/>
            </a:endParaRPr>
          </a:p>
        </p:txBody>
      </p:sp>
      <p:sp>
        <p:nvSpPr>
          <p:cNvPr id="15" name="テキスト ボックス 14"/>
          <p:cNvSpPr txBox="1"/>
          <p:nvPr/>
        </p:nvSpPr>
        <p:spPr>
          <a:xfrm>
            <a:off x="1154264" y="775596"/>
            <a:ext cx="6647974" cy="523220"/>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・画像を左右反転、ステアリング値を正負反転することで左右逆のデータを作る</a:t>
            </a:r>
            <a:endParaRPr kumimoji="1" lang="en-US" altLang="ja-JP" sz="1400" smtClean="0">
              <a:latin typeface="Consolas" panose="020B0609020204030204" pitchFamily="49" charset="0"/>
              <a:ea typeface="HG丸ｺﾞｼｯｸM-PRO" panose="020F0600000000000000" pitchFamily="50" charset="-128"/>
            </a:endParaRPr>
          </a:p>
          <a:p>
            <a:r>
              <a:rPr lang="ja-JP" altLang="en-US" sz="1400">
                <a:latin typeface="Consolas" panose="020B0609020204030204" pitchFamily="49" charset="0"/>
                <a:ea typeface="HG丸ｺﾞｼｯｸM-PRO" panose="020F0600000000000000" pitchFamily="50" charset="-128"/>
              </a:rPr>
              <a:t>　</a:t>
            </a:r>
            <a:r>
              <a:rPr lang="ja-JP" altLang="en-US" sz="1400" smtClean="0">
                <a:latin typeface="Consolas" panose="020B0609020204030204" pitchFamily="49" charset="0"/>
                <a:ea typeface="HG丸ｺﾞｼｯｸM-PRO" panose="020F0600000000000000" pitchFamily="50" charset="-128"/>
              </a:rPr>
              <a:t>これによりデータ数が</a:t>
            </a:r>
            <a:r>
              <a:rPr lang="en-US" altLang="ja-JP" sz="1400" smtClean="0">
                <a:latin typeface="Consolas" panose="020B0609020204030204" pitchFamily="49" charset="0"/>
                <a:ea typeface="HG丸ｺﾞｼｯｸM-PRO" panose="020F0600000000000000" pitchFamily="50" charset="-128"/>
              </a:rPr>
              <a:t>2</a:t>
            </a:r>
            <a:r>
              <a:rPr lang="ja-JP" altLang="en-US" sz="1400" smtClean="0">
                <a:latin typeface="Consolas" panose="020B0609020204030204" pitchFamily="49" charset="0"/>
                <a:ea typeface="HG丸ｺﾞｼｯｸM-PRO" panose="020F0600000000000000" pitchFamily="50" charset="-128"/>
              </a:rPr>
              <a:t>倍になる</a:t>
            </a:r>
            <a:endParaRPr kumimoji="1" lang="ja-JP" altLang="en-US" sz="1400">
              <a:latin typeface="Consolas" panose="020B0609020204030204" pitchFamily="49" charset="0"/>
              <a:ea typeface="HG丸ｺﾞｼｯｸM-PRO" panose="020F0600000000000000" pitchFamily="50" charset="-128"/>
            </a:endParaRPr>
          </a:p>
        </p:txBody>
      </p:sp>
      <p:sp>
        <p:nvSpPr>
          <p:cNvPr id="16" name="テキスト ボックス 15"/>
          <p:cNvSpPr txBox="1"/>
          <p:nvPr/>
        </p:nvSpPr>
        <p:spPr>
          <a:xfrm rot="20693984">
            <a:off x="7908768" y="752761"/>
            <a:ext cx="646331" cy="369332"/>
          </a:xfrm>
          <a:prstGeom prst="rect">
            <a:avLst/>
          </a:prstGeom>
          <a:noFill/>
          <a:ln w="12700">
            <a:solidFill>
              <a:srgbClr val="FF0000"/>
            </a:solidFill>
          </a:ln>
        </p:spPr>
        <p:txBody>
          <a:bodyPr wrap="none" rtlCol="0">
            <a:spAutoFit/>
          </a:bodyPr>
          <a:lstStyle/>
          <a:p>
            <a:r>
              <a:rPr lang="ja-JP" altLang="en-US">
                <a:solidFill>
                  <a:srgbClr val="FF0000"/>
                </a:solidFill>
                <a:latin typeface="HGS教科書体" panose="02020600000000000000" pitchFamily="18" charset="-128"/>
                <a:ea typeface="HGS教科書体" panose="02020600000000000000" pitchFamily="18" charset="-128"/>
              </a:rPr>
              <a:t>習得</a:t>
            </a:r>
            <a:endParaRPr kumimoji="1" lang="ja-JP" altLang="en-US">
              <a:solidFill>
                <a:srgbClr val="FF0000"/>
              </a:solidFill>
              <a:latin typeface="HGS教科書体" panose="02020600000000000000" pitchFamily="18" charset="-128"/>
              <a:ea typeface="HGS教科書体" panose="02020600000000000000" pitchFamily="18" charset="-128"/>
            </a:endParaRPr>
          </a:p>
        </p:txBody>
      </p:sp>
      <p:pic>
        <p:nvPicPr>
          <p:cNvPr id="17" name="図 16"/>
          <p:cNvPicPr>
            <a:picLocks noChangeAspect="1"/>
          </p:cNvPicPr>
          <p:nvPr/>
        </p:nvPicPr>
        <p:blipFill>
          <a:blip r:embed="rId2"/>
          <a:stretch>
            <a:fillRect/>
          </a:stretch>
        </p:blipFill>
        <p:spPr>
          <a:xfrm>
            <a:off x="1943933" y="2544930"/>
            <a:ext cx="2438400" cy="1219200"/>
          </a:xfrm>
          <a:prstGeom prst="rect">
            <a:avLst/>
          </a:prstGeom>
        </p:spPr>
      </p:pic>
      <p:pic>
        <p:nvPicPr>
          <p:cNvPr id="18" name="図 17"/>
          <p:cNvPicPr>
            <a:picLocks noChangeAspect="1"/>
          </p:cNvPicPr>
          <p:nvPr/>
        </p:nvPicPr>
        <p:blipFill>
          <a:blip r:embed="rId3"/>
          <a:stretch>
            <a:fillRect/>
          </a:stretch>
        </p:blipFill>
        <p:spPr>
          <a:xfrm>
            <a:off x="5713385" y="3333517"/>
            <a:ext cx="2438400" cy="1219200"/>
          </a:xfrm>
          <a:prstGeom prst="rect">
            <a:avLst/>
          </a:prstGeom>
        </p:spPr>
      </p:pic>
      <p:pic>
        <p:nvPicPr>
          <p:cNvPr id="19" name="図 18"/>
          <p:cNvPicPr>
            <a:picLocks noChangeAspect="1"/>
          </p:cNvPicPr>
          <p:nvPr/>
        </p:nvPicPr>
        <p:blipFill>
          <a:blip r:embed="rId4"/>
          <a:stretch>
            <a:fillRect/>
          </a:stretch>
        </p:blipFill>
        <p:spPr>
          <a:xfrm>
            <a:off x="5722910" y="2050486"/>
            <a:ext cx="2438400" cy="1219200"/>
          </a:xfrm>
          <a:prstGeom prst="rect">
            <a:avLst/>
          </a:prstGeom>
        </p:spPr>
      </p:pic>
      <p:sp>
        <p:nvSpPr>
          <p:cNvPr id="21" name="テキスト ボックス 20"/>
          <p:cNvSpPr txBox="1"/>
          <p:nvPr/>
        </p:nvSpPr>
        <p:spPr>
          <a:xfrm>
            <a:off x="1154264" y="1449433"/>
            <a:ext cx="6827510" cy="523220"/>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a:t>
            </a:r>
            <a:r>
              <a:rPr lang="ja-JP" altLang="en-US" sz="1400">
                <a:latin typeface="Consolas" panose="020B0609020204030204" pitchFamily="49" charset="0"/>
                <a:ea typeface="HG丸ｺﾞｼｯｸM-PRO" panose="020F0600000000000000" pitchFamily="50" charset="-128"/>
              </a:rPr>
              <a:t>左右</a:t>
            </a:r>
            <a:r>
              <a:rPr lang="ja-JP" altLang="en-US" sz="1400" smtClean="0">
                <a:latin typeface="Consolas" panose="020B0609020204030204" pitchFamily="49" charset="0"/>
                <a:ea typeface="HG丸ｺﾞｼｯｸM-PRO" panose="020F0600000000000000" pitchFamily="50" charset="-128"/>
              </a:rPr>
              <a:t>カメラの画像を使い、録画したステアリング値を修正してデータを追加する</a:t>
            </a:r>
            <a:endParaRPr lang="en-US" altLang="ja-JP" sz="1400" smtClean="0">
              <a:latin typeface="Consolas" panose="020B0609020204030204" pitchFamily="49" charset="0"/>
              <a:ea typeface="HG丸ｺﾞｼｯｸM-PRO" panose="020F0600000000000000" pitchFamily="50" charset="-128"/>
            </a:endParaRPr>
          </a:p>
          <a:p>
            <a:r>
              <a:rPr kumimoji="1" lang="ja-JP" altLang="en-US" sz="1400">
                <a:latin typeface="Consolas" panose="020B0609020204030204" pitchFamily="49" charset="0"/>
                <a:ea typeface="HG丸ｺﾞｼｯｸM-PRO" panose="020F0600000000000000" pitchFamily="50" charset="-128"/>
              </a:rPr>
              <a:t>　</a:t>
            </a:r>
            <a:r>
              <a:rPr kumimoji="1" lang="ja-JP" altLang="en-US" sz="1400" smtClean="0">
                <a:latin typeface="Consolas" panose="020B0609020204030204" pitchFamily="49" charset="0"/>
                <a:ea typeface="HG丸ｺﾞｼｯｸM-PRO" panose="020F0600000000000000" pitchFamily="50" charset="-128"/>
              </a:rPr>
              <a:t>これによりデータ数が</a:t>
            </a:r>
            <a:r>
              <a:rPr kumimoji="1" lang="en-US" altLang="ja-JP" sz="1400" smtClean="0">
                <a:latin typeface="Consolas" panose="020B0609020204030204" pitchFamily="49" charset="0"/>
                <a:ea typeface="HG丸ｺﾞｼｯｸM-PRO" panose="020F0600000000000000" pitchFamily="50" charset="-128"/>
              </a:rPr>
              <a:t>3</a:t>
            </a:r>
            <a:r>
              <a:rPr kumimoji="1" lang="ja-JP" altLang="en-US" sz="1400" smtClean="0">
                <a:latin typeface="Consolas" panose="020B0609020204030204" pitchFamily="49" charset="0"/>
                <a:ea typeface="HG丸ｺﾞｼｯｸM-PRO" panose="020F0600000000000000" pitchFamily="50" charset="-128"/>
              </a:rPr>
              <a:t>倍になる</a:t>
            </a:r>
            <a:endParaRPr kumimoji="1" lang="ja-JP" altLang="en-US" sz="1400">
              <a:latin typeface="Consolas" panose="020B0609020204030204" pitchFamily="49" charset="0"/>
              <a:ea typeface="HG丸ｺﾞｼｯｸM-PRO" panose="020F0600000000000000" pitchFamily="50" charset="-128"/>
            </a:endParaRPr>
          </a:p>
        </p:txBody>
      </p:sp>
      <p:sp>
        <p:nvSpPr>
          <p:cNvPr id="22" name="テキスト ボックス 21"/>
          <p:cNvSpPr txBox="1"/>
          <p:nvPr/>
        </p:nvSpPr>
        <p:spPr>
          <a:xfrm>
            <a:off x="8592048" y="1711043"/>
            <a:ext cx="3185487" cy="646331"/>
          </a:xfrm>
          <a:prstGeom prst="rect">
            <a:avLst/>
          </a:prstGeom>
          <a:noFill/>
          <a:ln w="12700">
            <a:solidFill>
              <a:srgbClr val="002060"/>
            </a:solidFill>
          </a:ln>
        </p:spPr>
        <p:txBody>
          <a:bodyPr wrap="none" rtlCol="0">
            <a:spAutoFit/>
          </a:bodyPr>
          <a:lstStyle/>
          <a:p>
            <a:r>
              <a:rPr lang="ja-JP" altLang="en-US" smtClean="0">
                <a:solidFill>
                  <a:srgbClr val="002060"/>
                </a:solidFill>
                <a:latin typeface="HGS教科書体" panose="02020600000000000000" pitchFamily="18" charset="-128"/>
                <a:ea typeface="HGS教科書体" panose="02020600000000000000" pitchFamily="18" charset="-128"/>
              </a:rPr>
              <a:t>適切な修正値が</a:t>
            </a:r>
            <a:endParaRPr lang="en-US" altLang="ja-JP" smtClean="0">
              <a:solidFill>
                <a:srgbClr val="002060"/>
              </a:solidFill>
              <a:latin typeface="HGS教科書体" panose="02020600000000000000" pitchFamily="18" charset="-128"/>
              <a:ea typeface="HGS教科書体" panose="02020600000000000000" pitchFamily="18" charset="-128"/>
            </a:endParaRPr>
          </a:p>
          <a:p>
            <a:r>
              <a:rPr lang="ja-JP" altLang="en-US" smtClean="0">
                <a:solidFill>
                  <a:srgbClr val="002060"/>
                </a:solidFill>
                <a:latin typeface="HGS教科書体" panose="02020600000000000000" pitchFamily="18" charset="-128"/>
                <a:ea typeface="HGS教科書体" panose="02020600000000000000" pitchFamily="18" charset="-128"/>
              </a:rPr>
              <a:t>思いつかなかったので未着手</a:t>
            </a:r>
            <a:endParaRPr kumimoji="1" lang="ja-JP" altLang="en-US">
              <a:solidFill>
                <a:srgbClr val="002060"/>
              </a:solidFill>
              <a:latin typeface="HGS教科書体" panose="02020600000000000000" pitchFamily="18" charset="-128"/>
              <a:ea typeface="HGS教科書体" panose="02020600000000000000" pitchFamily="18" charset="-128"/>
            </a:endParaRPr>
          </a:p>
        </p:txBody>
      </p:sp>
      <p:sp>
        <p:nvSpPr>
          <p:cNvPr id="23" name="テキスト ボックス 22"/>
          <p:cNvSpPr txBox="1"/>
          <p:nvPr/>
        </p:nvSpPr>
        <p:spPr>
          <a:xfrm>
            <a:off x="1801221" y="3796955"/>
            <a:ext cx="2723823" cy="261610"/>
          </a:xfrm>
          <a:prstGeom prst="rect">
            <a:avLst/>
          </a:prstGeom>
          <a:noFill/>
        </p:spPr>
        <p:txBody>
          <a:bodyPr wrap="none" rtlCol="0">
            <a:spAutoFit/>
          </a:bodyPr>
          <a:lstStyle/>
          <a:p>
            <a:r>
              <a:rPr kumimoji="1" lang="ja-JP" altLang="en-US" sz="1100" smtClean="0">
                <a:latin typeface="HG丸ｺﾞｼｯｸM-PRO" panose="020F0600000000000000" pitchFamily="50" charset="-128"/>
                <a:ea typeface="HG丸ｺﾞｼｯｸM-PRO" panose="020F0600000000000000" pitchFamily="50" charset="-128"/>
              </a:rPr>
              <a:t>中央カメラの画像　ステアリング値●●</a:t>
            </a:r>
            <a:endParaRPr kumimoji="1" lang="ja-JP" altLang="en-US" sz="1100">
              <a:latin typeface="HG丸ｺﾞｼｯｸM-PRO" panose="020F0600000000000000" pitchFamily="50" charset="-128"/>
              <a:ea typeface="HG丸ｺﾞｼｯｸM-PRO" panose="020F0600000000000000" pitchFamily="50" charset="-128"/>
            </a:endParaRPr>
          </a:p>
        </p:txBody>
      </p:sp>
      <p:cxnSp>
        <p:nvCxnSpPr>
          <p:cNvPr id="25" name="直線矢印コネクタ 24"/>
          <p:cNvCxnSpPr/>
          <p:nvPr/>
        </p:nvCxnSpPr>
        <p:spPr>
          <a:xfrm flipV="1">
            <a:off x="4595838" y="2706747"/>
            <a:ext cx="904042" cy="42099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a:off x="4595838" y="3308087"/>
            <a:ext cx="904042" cy="4475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8231933" y="2544930"/>
            <a:ext cx="2864887" cy="261610"/>
          </a:xfrm>
          <a:prstGeom prst="rect">
            <a:avLst/>
          </a:prstGeom>
          <a:noFill/>
        </p:spPr>
        <p:txBody>
          <a:bodyPr wrap="none" rtlCol="0">
            <a:spAutoFit/>
          </a:bodyPr>
          <a:lstStyle/>
          <a:p>
            <a:r>
              <a:rPr kumimoji="1" lang="ja-JP" altLang="en-US" sz="1100" smtClean="0">
                <a:latin typeface="HG丸ｺﾞｼｯｸM-PRO" panose="020F0600000000000000" pitchFamily="50" charset="-128"/>
                <a:ea typeface="HG丸ｺﾞｼｯｸM-PRO" panose="020F0600000000000000" pitchFamily="50" charset="-128"/>
              </a:rPr>
              <a:t>左カメラの画像　ステアリング値●●＋</a:t>
            </a:r>
            <a:r>
              <a:rPr kumimoji="1" lang="en-US" altLang="ja-JP" sz="1100" smtClean="0">
                <a:latin typeface="HG丸ｺﾞｼｯｸM-PRO" panose="020F0600000000000000" pitchFamily="50" charset="-128"/>
                <a:ea typeface="HG丸ｺﾞｼｯｸM-PRO" panose="020F0600000000000000" pitchFamily="50" charset="-128"/>
              </a:rPr>
              <a:t>α</a:t>
            </a:r>
            <a:endParaRPr kumimoji="1" lang="ja-JP" altLang="en-US" sz="1100">
              <a:latin typeface="HG丸ｺﾞｼｯｸM-PRO" panose="020F0600000000000000" pitchFamily="50" charset="-128"/>
              <a:ea typeface="HG丸ｺﾞｼｯｸM-PRO" panose="020F0600000000000000" pitchFamily="50" charset="-128"/>
            </a:endParaRPr>
          </a:p>
        </p:txBody>
      </p:sp>
      <p:sp>
        <p:nvSpPr>
          <p:cNvPr id="32" name="テキスト ボックス 31"/>
          <p:cNvSpPr txBox="1"/>
          <p:nvPr/>
        </p:nvSpPr>
        <p:spPr>
          <a:xfrm>
            <a:off x="8231933" y="3714365"/>
            <a:ext cx="2864887" cy="261610"/>
          </a:xfrm>
          <a:prstGeom prst="rect">
            <a:avLst/>
          </a:prstGeom>
          <a:noFill/>
        </p:spPr>
        <p:txBody>
          <a:bodyPr wrap="none" rtlCol="0">
            <a:spAutoFit/>
          </a:bodyPr>
          <a:lstStyle/>
          <a:p>
            <a:r>
              <a:rPr kumimoji="1" lang="ja-JP" altLang="en-US" sz="1100" smtClean="0">
                <a:latin typeface="HG丸ｺﾞｼｯｸM-PRO" panose="020F0600000000000000" pitchFamily="50" charset="-128"/>
                <a:ea typeface="HG丸ｺﾞｼｯｸM-PRO" panose="020F0600000000000000" pitchFamily="50" charset="-128"/>
              </a:rPr>
              <a:t>右カメラの画像　ステアリング値●●ー</a:t>
            </a:r>
            <a:r>
              <a:rPr kumimoji="1" lang="en-US" altLang="ja-JP" sz="1100" smtClean="0">
                <a:latin typeface="HG丸ｺﾞｼｯｸM-PRO" panose="020F0600000000000000" pitchFamily="50" charset="-128"/>
                <a:ea typeface="HG丸ｺﾞｼｯｸM-PRO" panose="020F0600000000000000" pitchFamily="50" charset="-128"/>
              </a:rPr>
              <a:t>α</a:t>
            </a:r>
            <a:endParaRPr kumimoji="1" lang="ja-JP" altLang="en-US" sz="1100">
              <a:latin typeface="HG丸ｺﾞｼｯｸM-PRO" panose="020F0600000000000000" pitchFamily="50" charset="-128"/>
              <a:ea typeface="HG丸ｺﾞｼｯｸM-PRO" panose="020F0600000000000000" pitchFamily="50" charset="-128"/>
            </a:endParaRPr>
          </a:p>
        </p:txBody>
      </p:sp>
      <p:sp>
        <p:nvSpPr>
          <p:cNvPr id="33" name="テキスト ボックス 32"/>
          <p:cNvSpPr txBox="1"/>
          <p:nvPr/>
        </p:nvSpPr>
        <p:spPr>
          <a:xfrm>
            <a:off x="1154264" y="4952039"/>
            <a:ext cx="7725192" cy="523220"/>
          </a:xfrm>
          <a:prstGeom prst="rect">
            <a:avLst/>
          </a:prstGeom>
          <a:noFill/>
        </p:spPr>
        <p:txBody>
          <a:bodyPr wrap="none" rtlCol="0">
            <a:spAutoFit/>
          </a:bodyPr>
          <a:lstStyle/>
          <a:p>
            <a:r>
              <a:rPr kumimoji="1" lang="ja-JP" altLang="en-US" sz="1400" smtClean="0">
                <a:latin typeface="Consolas" panose="020B0609020204030204" pitchFamily="49" charset="0"/>
                <a:ea typeface="HG丸ｺﾞｼｯｸM-PRO" panose="020F0600000000000000" pitchFamily="50" charset="-128"/>
              </a:rPr>
              <a:t>・</a:t>
            </a:r>
            <a:r>
              <a:rPr lang="ja-JP" altLang="en-US" sz="1400" smtClean="0">
                <a:latin typeface="Consolas" panose="020B0609020204030204" pitchFamily="49" charset="0"/>
                <a:ea typeface="HG丸ｺﾞｼｯｸM-PRO" panose="020F0600000000000000" pitchFamily="50" charset="-128"/>
              </a:rPr>
              <a:t>普通にコースを回るだけではなく、</a:t>
            </a:r>
            <a:endParaRPr lang="en-US" altLang="ja-JP" sz="1400" smtClean="0">
              <a:latin typeface="Consolas" panose="020B0609020204030204" pitchFamily="49" charset="0"/>
              <a:ea typeface="HG丸ｺﾞｼｯｸM-PRO" panose="020F0600000000000000" pitchFamily="50" charset="-128"/>
            </a:endParaRPr>
          </a:p>
          <a:p>
            <a:r>
              <a:rPr kumimoji="1" lang="ja-JP" altLang="en-US" sz="1400">
                <a:latin typeface="Consolas" panose="020B0609020204030204" pitchFamily="49" charset="0"/>
                <a:ea typeface="HG丸ｺﾞｼｯｸM-PRO" panose="020F0600000000000000" pitchFamily="50" charset="-128"/>
              </a:rPr>
              <a:t>　</a:t>
            </a:r>
            <a:r>
              <a:rPr kumimoji="1" lang="ja-JP" altLang="en-US" sz="1400" smtClean="0">
                <a:latin typeface="Consolas" panose="020B0609020204030204" pitchFamily="49" charset="0"/>
                <a:ea typeface="HG丸ｺﾞｼｯｸM-PRO" panose="020F0600000000000000" pitchFamily="50" charset="-128"/>
              </a:rPr>
              <a:t>録画せずに道路脇に移動して、そこから道路中央に戻る部分を録画し、回復運転を実装する</a:t>
            </a:r>
            <a:endParaRPr kumimoji="1" lang="ja-JP" altLang="en-US" sz="1400">
              <a:latin typeface="Consolas" panose="020B0609020204030204" pitchFamily="49" charset="0"/>
              <a:ea typeface="HG丸ｺﾞｼｯｸM-PRO" panose="020F0600000000000000" pitchFamily="50" charset="-128"/>
            </a:endParaRPr>
          </a:p>
        </p:txBody>
      </p:sp>
      <p:sp>
        <p:nvSpPr>
          <p:cNvPr id="34" name="テキスト ボックス 33"/>
          <p:cNvSpPr txBox="1"/>
          <p:nvPr/>
        </p:nvSpPr>
        <p:spPr>
          <a:xfrm rot="20693984">
            <a:off x="9156543" y="5191412"/>
            <a:ext cx="646331" cy="369332"/>
          </a:xfrm>
          <a:prstGeom prst="rect">
            <a:avLst/>
          </a:prstGeom>
          <a:noFill/>
          <a:ln w="12700">
            <a:solidFill>
              <a:srgbClr val="FF0000"/>
            </a:solidFill>
          </a:ln>
        </p:spPr>
        <p:txBody>
          <a:bodyPr wrap="none" rtlCol="0">
            <a:spAutoFit/>
          </a:bodyPr>
          <a:lstStyle/>
          <a:p>
            <a:r>
              <a:rPr lang="ja-JP" altLang="en-US" smtClean="0">
                <a:solidFill>
                  <a:srgbClr val="FF0000"/>
                </a:solidFill>
                <a:latin typeface="HGS教科書体" panose="02020600000000000000" pitchFamily="18" charset="-128"/>
                <a:ea typeface="HGS教科書体" panose="02020600000000000000" pitchFamily="18" charset="-128"/>
              </a:rPr>
              <a:t>実施</a:t>
            </a:r>
            <a:endParaRPr kumimoji="1" lang="ja-JP" altLang="en-US">
              <a:solidFill>
                <a:srgbClr val="FF0000"/>
              </a:solidFill>
              <a:latin typeface="HGS教科書体" panose="02020600000000000000" pitchFamily="18" charset="-128"/>
              <a:ea typeface="HGS教科書体" panose="02020600000000000000" pitchFamily="18" charset="-128"/>
            </a:endParaRPr>
          </a:p>
        </p:txBody>
      </p:sp>
    </p:spTree>
    <p:extLst>
      <p:ext uri="{BB962C8B-B14F-4D97-AF65-F5344CB8AC3E}">
        <p14:creationId xmlns:p14="http://schemas.microsoft.com/office/powerpoint/2010/main" val="170732319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505</Words>
  <Application>Microsoft Office PowerPoint</Application>
  <PresentationFormat>ワイド画面</PresentationFormat>
  <Paragraphs>150</Paragraphs>
  <Slides>11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11</vt:i4>
      </vt:variant>
    </vt:vector>
  </HeadingPairs>
  <TitlesOfParts>
    <vt:vector size="19" baseType="lpstr">
      <vt:lpstr>HGP教科書体</vt:lpstr>
      <vt:lpstr>HGS教科書体</vt:lpstr>
      <vt:lpstr>HG丸ｺﾞｼｯｸM-PRO</vt:lpstr>
      <vt:lpstr>游ゴシック</vt:lpstr>
      <vt:lpstr>游ゴシック Light</vt:lpstr>
      <vt:lpstr>Arial</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トヨタ車体株式会社</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森島　章仁</dc:creator>
  <cp:lastModifiedBy>森島　章仁</cp:lastModifiedBy>
  <cp:revision>76</cp:revision>
  <dcterms:created xsi:type="dcterms:W3CDTF">2022-04-14T03:32:06Z</dcterms:created>
  <dcterms:modified xsi:type="dcterms:W3CDTF">2022-05-13T03:30:44Z</dcterms:modified>
</cp:coreProperties>
</file>